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5" r:id="rId3"/>
    <p:sldId id="257" r:id="rId4"/>
    <p:sldId id="258" r:id="rId5"/>
    <p:sldId id="260" r:id="rId6"/>
    <p:sldId id="316" r:id="rId7"/>
    <p:sldId id="310" r:id="rId8"/>
    <p:sldId id="311" r:id="rId9"/>
    <p:sldId id="312" r:id="rId10"/>
    <p:sldId id="313" r:id="rId11"/>
    <p:sldId id="314" r:id="rId12"/>
    <p:sldId id="315" r:id="rId13"/>
    <p:sldId id="317" r:id="rId14"/>
    <p:sldId id="321" r:id="rId15"/>
    <p:sldId id="262" r:id="rId16"/>
    <p:sldId id="263" r:id="rId17"/>
    <p:sldId id="265" r:id="rId18"/>
    <p:sldId id="266" r:id="rId19"/>
    <p:sldId id="264" r:id="rId20"/>
    <p:sldId id="267" r:id="rId21"/>
    <p:sldId id="322" r:id="rId22"/>
    <p:sldId id="268" r:id="rId23"/>
    <p:sldId id="270" r:id="rId24"/>
    <p:sldId id="323" r:id="rId25"/>
    <p:sldId id="271" r:id="rId26"/>
    <p:sldId id="272" r:id="rId27"/>
    <p:sldId id="298" r:id="rId28"/>
    <p:sldId id="273" r:id="rId29"/>
    <p:sldId id="304" r:id="rId30"/>
    <p:sldId id="286" r:id="rId31"/>
    <p:sldId id="287" r:id="rId32"/>
    <p:sldId id="275" r:id="rId33"/>
    <p:sldId id="293" r:id="rId34"/>
    <p:sldId id="289" r:id="rId35"/>
    <p:sldId id="276" r:id="rId36"/>
    <p:sldId id="290" r:id="rId37"/>
    <p:sldId id="291" r:id="rId38"/>
    <p:sldId id="292" r:id="rId39"/>
    <p:sldId id="294" r:id="rId40"/>
    <p:sldId id="303" r:id="rId41"/>
    <p:sldId id="278" r:id="rId42"/>
    <p:sldId id="306" r:id="rId43"/>
    <p:sldId id="307" r:id="rId44"/>
    <p:sldId id="280" r:id="rId45"/>
    <p:sldId id="302" r:id="rId46"/>
    <p:sldId id="300" r:id="rId47"/>
    <p:sldId id="301" r:id="rId48"/>
    <p:sldId id="29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A0A4E2-B3CE-46A9-86D7-DB016F4F5AEC}" v="1080" dt="2021-12-12T09:41:11.131"/>
    <p1510:client id="{18F7C095-DE52-4B96-8E12-F92A29F4E4CC}" v="29" dt="2021-12-12T11:17:15.936"/>
    <p1510:client id="{1A3851B1-AE0A-403D-96AE-F72C49388EFB}" v="519" dt="2022-01-09T17:30:27.291"/>
    <p1510:client id="{6700390D-6911-4334-A325-CFFDC18F629D}" v="75" dt="2022-01-09T08:18:49.586"/>
    <p1510:client id="{7B4980CF-240A-4A6A-8D07-8D8247BB7184}" v="811" dt="2021-12-12T07:18:06.615"/>
    <p1510:client id="{B7D03771-DE88-4374-8F2E-80A1C6DF045A}" v="34" dt="2022-01-09T09:03:44.331"/>
    <p1510:client id="{D3E31201-9335-4A81-898C-0B238CCD1B38}" v="606" dt="2022-01-09T06:06:41.942"/>
    <p1510:client id="{E9500CA0-9DE8-48B6-AF7E-0F0D75FB4B61}" v="983" dt="2022-01-09T07:46:50.261"/>
    <p1510:client id="{FA1EFADB-322F-4BB7-80DF-ACCE364D26AE}" v="527" dt="2021-12-12T06:14:18.0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ata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ata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ata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4" Type="http://schemas.openxmlformats.org/officeDocument/2006/relationships/image" Target="../media/image8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4" Type="http://schemas.openxmlformats.org/officeDocument/2006/relationships/image" Target="../media/image8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9094C3-FF5E-4C26-94F8-CAE960B9914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B86A6BB-CFE1-4319-986C-16D24B58352E}">
      <dgm:prSet/>
      <dgm:spPr/>
      <dgm:t>
        <a:bodyPr/>
        <a:lstStyle/>
        <a:p>
          <a:pPr>
            <a:lnSpc>
              <a:spcPct val="100000"/>
            </a:lnSpc>
          </a:pPr>
          <a:r>
            <a:rPr lang="en-IN"/>
            <a:t>In past years, many researchers work on weather prediction using different techniques.</a:t>
          </a:r>
          <a:endParaRPr lang="en-US"/>
        </a:p>
      </dgm:t>
    </dgm:pt>
    <dgm:pt modelId="{34E8CE09-3DEA-4C38-B46A-017DD060AD4A}" type="parTrans" cxnId="{DDED64FD-0ACF-4C7F-BAC4-5D0DD69E19C3}">
      <dgm:prSet/>
      <dgm:spPr/>
      <dgm:t>
        <a:bodyPr/>
        <a:lstStyle/>
        <a:p>
          <a:endParaRPr lang="en-US"/>
        </a:p>
      </dgm:t>
    </dgm:pt>
    <dgm:pt modelId="{9546B0E5-46CC-49F1-8E70-1EF8972C63E5}" type="sibTrans" cxnId="{DDED64FD-0ACF-4C7F-BAC4-5D0DD69E19C3}">
      <dgm:prSet/>
      <dgm:spPr/>
      <dgm:t>
        <a:bodyPr/>
        <a:lstStyle/>
        <a:p>
          <a:endParaRPr lang="en-US"/>
        </a:p>
      </dgm:t>
    </dgm:pt>
    <dgm:pt modelId="{C1371A63-F231-4B25-B307-C92EC46CCD3B}">
      <dgm:prSet/>
      <dgm:spPr/>
      <dgm:t>
        <a:bodyPr/>
        <a:lstStyle/>
        <a:p>
          <a:pPr>
            <a:lnSpc>
              <a:spcPct val="100000"/>
            </a:lnSpc>
          </a:pPr>
          <a:r>
            <a:rPr lang="en-IN"/>
            <a:t>Researcher analysis on different Machine Learning Algorithms. Firstly, describes weather prediction has many different problems.</a:t>
          </a:r>
          <a:endParaRPr lang="en-US"/>
        </a:p>
      </dgm:t>
    </dgm:pt>
    <dgm:pt modelId="{D8B6C2D9-9FF2-412D-B714-379F59D0A13F}" type="parTrans" cxnId="{048E72EF-D35A-431E-863B-EEC6F7D45F8C}">
      <dgm:prSet/>
      <dgm:spPr/>
      <dgm:t>
        <a:bodyPr/>
        <a:lstStyle/>
        <a:p>
          <a:endParaRPr lang="en-US"/>
        </a:p>
      </dgm:t>
    </dgm:pt>
    <dgm:pt modelId="{5E32592B-94AA-419A-B9F2-2A13E00E9576}" type="sibTrans" cxnId="{048E72EF-D35A-431E-863B-EEC6F7D45F8C}">
      <dgm:prSet/>
      <dgm:spPr/>
      <dgm:t>
        <a:bodyPr/>
        <a:lstStyle/>
        <a:p>
          <a:endParaRPr lang="en-US"/>
        </a:p>
      </dgm:t>
    </dgm:pt>
    <dgm:pt modelId="{79A182B1-36E2-46C4-A7A5-E3AC1FBBF4C1}">
      <dgm:prSet/>
      <dgm:spPr/>
      <dgm:t>
        <a:bodyPr/>
        <a:lstStyle/>
        <a:p>
          <a:pPr>
            <a:lnSpc>
              <a:spcPct val="100000"/>
            </a:lnSpc>
          </a:pPr>
          <a:r>
            <a:rPr lang="en-IN"/>
            <a:t>Even the simplest weather predictions are not perfect. Prediction of forecast varies from one to two degrees of the actual temperature.</a:t>
          </a:r>
          <a:endParaRPr lang="en-US"/>
        </a:p>
      </dgm:t>
    </dgm:pt>
    <dgm:pt modelId="{571D4F72-0FCC-4DF8-8D6F-18FB13B9F0BB}" type="parTrans" cxnId="{1DEAE776-69BE-409A-8D7E-020DE029416A}">
      <dgm:prSet/>
      <dgm:spPr/>
      <dgm:t>
        <a:bodyPr/>
        <a:lstStyle/>
        <a:p>
          <a:endParaRPr lang="en-US"/>
        </a:p>
      </dgm:t>
    </dgm:pt>
    <dgm:pt modelId="{097EF45C-7E75-4DCD-959F-BDADA96478BC}" type="sibTrans" cxnId="{1DEAE776-69BE-409A-8D7E-020DE029416A}">
      <dgm:prSet/>
      <dgm:spPr/>
      <dgm:t>
        <a:bodyPr/>
        <a:lstStyle/>
        <a:p>
          <a:endParaRPr lang="en-US"/>
        </a:p>
      </dgm:t>
    </dgm:pt>
    <dgm:pt modelId="{9C4C2CCA-8D2C-400C-BFE0-F3C562F24379}">
      <dgm:prSet/>
      <dgm:spPr/>
      <dgm:t>
        <a:bodyPr/>
        <a:lstStyle/>
        <a:p>
          <a:pPr>
            <a:lnSpc>
              <a:spcPct val="100000"/>
            </a:lnSpc>
          </a:pPr>
          <a:r>
            <a:rPr lang="en-IN"/>
            <a:t>Furthermore, weather prediction in some areas where the climate is not consistent is off even more.</a:t>
          </a:r>
          <a:endParaRPr lang="en-US"/>
        </a:p>
      </dgm:t>
    </dgm:pt>
    <dgm:pt modelId="{B8455C9E-A801-449E-81DC-8F001CF8ACB8}" type="parTrans" cxnId="{088EC2D8-7A64-41B5-A6E5-E31B987AAAD0}">
      <dgm:prSet/>
      <dgm:spPr/>
      <dgm:t>
        <a:bodyPr/>
        <a:lstStyle/>
        <a:p>
          <a:endParaRPr lang="en-US"/>
        </a:p>
      </dgm:t>
    </dgm:pt>
    <dgm:pt modelId="{BC2E5FC6-AA50-42C6-B967-4C557766317D}" type="sibTrans" cxnId="{088EC2D8-7A64-41B5-A6E5-E31B987AAAD0}">
      <dgm:prSet/>
      <dgm:spPr/>
      <dgm:t>
        <a:bodyPr/>
        <a:lstStyle/>
        <a:p>
          <a:endParaRPr lang="en-US"/>
        </a:p>
      </dgm:t>
    </dgm:pt>
    <dgm:pt modelId="{5CF3FDE2-6C4D-46A7-B336-DFFC5E5B0127}">
      <dgm:prSet/>
      <dgm:spPr/>
      <dgm:t>
        <a:bodyPr/>
        <a:lstStyle/>
        <a:p>
          <a:pPr>
            <a:lnSpc>
              <a:spcPct val="100000"/>
            </a:lnSpc>
          </a:pPr>
          <a:r>
            <a:rPr lang="en-IN"/>
            <a:t>Machine Learning Algorithms Classification, Logistic Regression, Decision regression are used to evaluate more accurate output.</a:t>
          </a:r>
          <a:endParaRPr lang="en-US"/>
        </a:p>
      </dgm:t>
    </dgm:pt>
    <dgm:pt modelId="{899014C7-A4DA-4907-8675-A0318F1085CB}" type="parTrans" cxnId="{CE8B1837-88D7-4490-9C0C-A19C67247287}">
      <dgm:prSet/>
      <dgm:spPr/>
      <dgm:t>
        <a:bodyPr/>
        <a:lstStyle/>
        <a:p>
          <a:endParaRPr lang="en-US"/>
        </a:p>
      </dgm:t>
    </dgm:pt>
    <dgm:pt modelId="{7B8923CD-BCF2-42C5-8E9A-017D2279BC1A}" type="sibTrans" cxnId="{CE8B1837-88D7-4490-9C0C-A19C67247287}">
      <dgm:prSet/>
      <dgm:spPr/>
      <dgm:t>
        <a:bodyPr/>
        <a:lstStyle/>
        <a:p>
          <a:endParaRPr lang="en-US"/>
        </a:p>
      </dgm:t>
    </dgm:pt>
    <dgm:pt modelId="{DDBA1A78-E2C2-4E1D-B9B5-9A1480B2465D}" type="pres">
      <dgm:prSet presAssocID="{E69094C3-FF5E-4C26-94F8-CAE960B9914A}" presName="root" presStyleCnt="0">
        <dgm:presLayoutVars>
          <dgm:dir/>
          <dgm:resizeHandles val="exact"/>
        </dgm:presLayoutVars>
      </dgm:prSet>
      <dgm:spPr/>
    </dgm:pt>
    <dgm:pt modelId="{C169CA7A-1EC9-4166-8043-F98C683FD9CC}" type="pres">
      <dgm:prSet presAssocID="{FB86A6BB-CFE1-4319-986C-16D24B58352E}" presName="compNode" presStyleCnt="0"/>
      <dgm:spPr/>
    </dgm:pt>
    <dgm:pt modelId="{25EA0728-ED43-473D-AE74-86A015B95298}" type="pres">
      <dgm:prSet presAssocID="{FB86A6BB-CFE1-4319-986C-16D24B58352E}" presName="bgRect" presStyleLbl="bgShp" presStyleIdx="0" presStyleCnt="5"/>
      <dgm:spPr/>
    </dgm:pt>
    <dgm:pt modelId="{0A86DD90-9CC5-49CE-BDEF-06AA81E54E4D}" type="pres">
      <dgm:prSet presAssocID="{FB86A6BB-CFE1-4319-986C-16D24B58352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icroscope"/>
        </a:ext>
      </dgm:extLst>
    </dgm:pt>
    <dgm:pt modelId="{1128DEBD-B56F-4FFD-847F-49C62F201223}" type="pres">
      <dgm:prSet presAssocID="{FB86A6BB-CFE1-4319-986C-16D24B58352E}" presName="spaceRect" presStyleCnt="0"/>
      <dgm:spPr/>
    </dgm:pt>
    <dgm:pt modelId="{CFF650E8-3892-4DED-9105-888FC73BC5F9}" type="pres">
      <dgm:prSet presAssocID="{FB86A6BB-CFE1-4319-986C-16D24B58352E}" presName="parTx" presStyleLbl="revTx" presStyleIdx="0" presStyleCnt="5">
        <dgm:presLayoutVars>
          <dgm:chMax val="0"/>
          <dgm:chPref val="0"/>
        </dgm:presLayoutVars>
      </dgm:prSet>
      <dgm:spPr/>
    </dgm:pt>
    <dgm:pt modelId="{3E692878-04D5-4753-939B-C6679DD287C1}" type="pres">
      <dgm:prSet presAssocID="{9546B0E5-46CC-49F1-8E70-1EF8972C63E5}" presName="sibTrans" presStyleCnt="0"/>
      <dgm:spPr/>
    </dgm:pt>
    <dgm:pt modelId="{C3AFBAA6-A9F6-4D9E-9843-D2A2901B5264}" type="pres">
      <dgm:prSet presAssocID="{C1371A63-F231-4B25-B307-C92EC46CCD3B}" presName="compNode" presStyleCnt="0"/>
      <dgm:spPr/>
    </dgm:pt>
    <dgm:pt modelId="{6B752F4D-A490-4968-94A2-61DAFE2A48FD}" type="pres">
      <dgm:prSet presAssocID="{C1371A63-F231-4B25-B307-C92EC46CCD3B}" presName="bgRect" presStyleLbl="bgShp" presStyleIdx="1" presStyleCnt="5"/>
      <dgm:spPr/>
    </dgm:pt>
    <dgm:pt modelId="{3F3A7C4B-1B79-4126-9B10-769D637C71ED}" type="pres">
      <dgm:prSet presAssocID="{C1371A63-F231-4B25-B307-C92EC46CCD3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0E6ED80D-5698-4075-9E96-BD60DA67E6A8}" type="pres">
      <dgm:prSet presAssocID="{C1371A63-F231-4B25-B307-C92EC46CCD3B}" presName="spaceRect" presStyleCnt="0"/>
      <dgm:spPr/>
    </dgm:pt>
    <dgm:pt modelId="{4F769511-8994-4DC6-9433-5AD6C164AE84}" type="pres">
      <dgm:prSet presAssocID="{C1371A63-F231-4B25-B307-C92EC46CCD3B}" presName="parTx" presStyleLbl="revTx" presStyleIdx="1" presStyleCnt="5">
        <dgm:presLayoutVars>
          <dgm:chMax val="0"/>
          <dgm:chPref val="0"/>
        </dgm:presLayoutVars>
      </dgm:prSet>
      <dgm:spPr/>
    </dgm:pt>
    <dgm:pt modelId="{D339E1FE-41E3-4E2E-AA2E-2979F6872228}" type="pres">
      <dgm:prSet presAssocID="{5E32592B-94AA-419A-B9F2-2A13E00E9576}" presName="sibTrans" presStyleCnt="0"/>
      <dgm:spPr/>
    </dgm:pt>
    <dgm:pt modelId="{3C178658-ECD4-4E2C-BBE9-DA1F5AAE7994}" type="pres">
      <dgm:prSet presAssocID="{79A182B1-36E2-46C4-A7A5-E3AC1FBBF4C1}" presName="compNode" presStyleCnt="0"/>
      <dgm:spPr/>
    </dgm:pt>
    <dgm:pt modelId="{35992B83-245B-4A62-87B2-A6BCC0B62064}" type="pres">
      <dgm:prSet presAssocID="{79A182B1-36E2-46C4-A7A5-E3AC1FBBF4C1}" presName="bgRect" presStyleLbl="bgShp" presStyleIdx="2" presStyleCnt="5"/>
      <dgm:spPr/>
    </dgm:pt>
    <dgm:pt modelId="{2B000455-5AC8-4F23-B250-F21DAA7D28AA}" type="pres">
      <dgm:prSet presAssocID="{79A182B1-36E2-46C4-A7A5-E3AC1FBBF4C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artial Sun"/>
        </a:ext>
      </dgm:extLst>
    </dgm:pt>
    <dgm:pt modelId="{33E6059A-FA2A-4395-A623-BF48C939EE6C}" type="pres">
      <dgm:prSet presAssocID="{79A182B1-36E2-46C4-A7A5-E3AC1FBBF4C1}" presName="spaceRect" presStyleCnt="0"/>
      <dgm:spPr/>
    </dgm:pt>
    <dgm:pt modelId="{29A85284-51AD-4956-AF6A-45C63F90130D}" type="pres">
      <dgm:prSet presAssocID="{79A182B1-36E2-46C4-A7A5-E3AC1FBBF4C1}" presName="parTx" presStyleLbl="revTx" presStyleIdx="2" presStyleCnt="5">
        <dgm:presLayoutVars>
          <dgm:chMax val="0"/>
          <dgm:chPref val="0"/>
        </dgm:presLayoutVars>
      </dgm:prSet>
      <dgm:spPr/>
    </dgm:pt>
    <dgm:pt modelId="{BBCA8811-23A3-4202-8EC9-42C75C3B164A}" type="pres">
      <dgm:prSet presAssocID="{097EF45C-7E75-4DCD-959F-BDADA96478BC}" presName="sibTrans" presStyleCnt="0"/>
      <dgm:spPr/>
    </dgm:pt>
    <dgm:pt modelId="{913BB8F7-818B-4225-BC8C-4A604F905476}" type="pres">
      <dgm:prSet presAssocID="{9C4C2CCA-8D2C-400C-BFE0-F3C562F24379}" presName="compNode" presStyleCnt="0"/>
      <dgm:spPr/>
    </dgm:pt>
    <dgm:pt modelId="{80FA6A5B-2D61-4F99-8AAA-CD88123A7072}" type="pres">
      <dgm:prSet presAssocID="{9C4C2CCA-8D2C-400C-BFE0-F3C562F24379}" presName="bgRect" presStyleLbl="bgShp" presStyleIdx="3" presStyleCnt="5"/>
      <dgm:spPr/>
    </dgm:pt>
    <dgm:pt modelId="{08591AA7-7E62-401B-8224-96943DC1162A}" type="pres">
      <dgm:prSet presAssocID="{9C4C2CCA-8D2C-400C-BFE0-F3C562F2437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ghtning"/>
        </a:ext>
      </dgm:extLst>
    </dgm:pt>
    <dgm:pt modelId="{E310D9B4-4562-48F2-9F87-63E51814E055}" type="pres">
      <dgm:prSet presAssocID="{9C4C2CCA-8D2C-400C-BFE0-F3C562F24379}" presName="spaceRect" presStyleCnt="0"/>
      <dgm:spPr/>
    </dgm:pt>
    <dgm:pt modelId="{E7DB3B43-807A-4C2C-B1FA-FBA4BF5A0B8D}" type="pres">
      <dgm:prSet presAssocID="{9C4C2CCA-8D2C-400C-BFE0-F3C562F24379}" presName="parTx" presStyleLbl="revTx" presStyleIdx="3" presStyleCnt="5">
        <dgm:presLayoutVars>
          <dgm:chMax val="0"/>
          <dgm:chPref val="0"/>
        </dgm:presLayoutVars>
      </dgm:prSet>
      <dgm:spPr/>
    </dgm:pt>
    <dgm:pt modelId="{BF1801D5-CC46-4FD8-9435-37E0EC7150B9}" type="pres">
      <dgm:prSet presAssocID="{BC2E5FC6-AA50-42C6-B967-4C557766317D}" presName="sibTrans" presStyleCnt="0"/>
      <dgm:spPr/>
    </dgm:pt>
    <dgm:pt modelId="{B729BC6E-7414-4C67-A6A8-BD63E4BB659E}" type="pres">
      <dgm:prSet presAssocID="{5CF3FDE2-6C4D-46A7-B336-DFFC5E5B0127}" presName="compNode" presStyleCnt="0"/>
      <dgm:spPr/>
    </dgm:pt>
    <dgm:pt modelId="{FD5FA0FB-35ED-46BC-B3FC-B65D25CD9191}" type="pres">
      <dgm:prSet presAssocID="{5CF3FDE2-6C4D-46A7-B336-DFFC5E5B0127}" presName="bgRect" presStyleLbl="bgShp" presStyleIdx="4" presStyleCnt="5"/>
      <dgm:spPr/>
    </dgm:pt>
    <dgm:pt modelId="{8D2F9ACB-8F11-4154-8442-985927C1C33A}" type="pres">
      <dgm:prSet presAssocID="{5CF3FDE2-6C4D-46A7-B336-DFFC5E5B012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tatistics"/>
        </a:ext>
      </dgm:extLst>
    </dgm:pt>
    <dgm:pt modelId="{FCEFDEC8-32DD-461B-A5FC-FBA7C8B2EBDE}" type="pres">
      <dgm:prSet presAssocID="{5CF3FDE2-6C4D-46A7-B336-DFFC5E5B0127}" presName="spaceRect" presStyleCnt="0"/>
      <dgm:spPr/>
    </dgm:pt>
    <dgm:pt modelId="{1FA94367-0DC2-4BFB-BFF8-9B441E01FFD4}" type="pres">
      <dgm:prSet presAssocID="{5CF3FDE2-6C4D-46A7-B336-DFFC5E5B0127}" presName="parTx" presStyleLbl="revTx" presStyleIdx="4" presStyleCnt="5">
        <dgm:presLayoutVars>
          <dgm:chMax val="0"/>
          <dgm:chPref val="0"/>
        </dgm:presLayoutVars>
      </dgm:prSet>
      <dgm:spPr/>
    </dgm:pt>
  </dgm:ptLst>
  <dgm:cxnLst>
    <dgm:cxn modelId="{CE8B1837-88D7-4490-9C0C-A19C67247287}" srcId="{E69094C3-FF5E-4C26-94F8-CAE960B9914A}" destId="{5CF3FDE2-6C4D-46A7-B336-DFFC5E5B0127}" srcOrd="4" destOrd="0" parTransId="{899014C7-A4DA-4907-8675-A0318F1085CB}" sibTransId="{7B8923CD-BCF2-42C5-8E9A-017D2279BC1A}"/>
    <dgm:cxn modelId="{CF7BAD65-D2A6-47AA-BDAD-837522D8326C}" type="presOf" srcId="{E69094C3-FF5E-4C26-94F8-CAE960B9914A}" destId="{DDBA1A78-E2C2-4E1D-B9B5-9A1480B2465D}" srcOrd="0" destOrd="0" presId="urn:microsoft.com/office/officeart/2018/2/layout/IconVerticalSolidList"/>
    <dgm:cxn modelId="{BC79F649-8386-4701-98E6-C4EABFEC560F}" type="presOf" srcId="{C1371A63-F231-4B25-B307-C92EC46CCD3B}" destId="{4F769511-8994-4DC6-9433-5AD6C164AE84}" srcOrd="0" destOrd="0" presId="urn:microsoft.com/office/officeart/2018/2/layout/IconVerticalSolidList"/>
    <dgm:cxn modelId="{1DEAE776-69BE-409A-8D7E-020DE029416A}" srcId="{E69094C3-FF5E-4C26-94F8-CAE960B9914A}" destId="{79A182B1-36E2-46C4-A7A5-E3AC1FBBF4C1}" srcOrd="2" destOrd="0" parTransId="{571D4F72-0FCC-4DF8-8D6F-18FB13B9F0BB}" sibTransId="{097EF45C-7E75-4DCD-959F-BDADA96478BC}"/>
    <dgm:cxn modelId="{58EB1290-B145-4B06-B51C-69B3754DBF3C}" type="presOf" srcId="{9C4C2CCA-8D2C-400C-BFE0-F3C562F24379}" destId="{E7DB3B43-807A-4C2C-B1FA-FBA4BF5A0B8D}" srcOrd="0" destOrd="0" presId="urn:microsoft.com/office/officeart/2018/2/layout/IconVerticalSolidList"/>
    <dgm:cxn modelId="{1A6AECBB-4291-4613-BB98-1A7385FBE2E8}" type="presOf" srcId="{FB86A6BB-CFE1-4319-986C-16D24B58352E}" destId="{CFF650E8-3892-4DED-9105-888FC73BC5F9}" srcOrd="0" destOrd="0" presId="urn:microsoft.com/office/officeart/2018/2/layout/IconVerticalSolidList"/>
    <dgm:cxn modelId="{088EC2D8-7A64-41B5-A6E5-E31B987AAAD0}" srcId="{E69094C3-FF5E-4C26-94F8-CAE960B9914A}" destId="{9C4C2CCA-8D2C-400C-BFE0-F3C562F24379}" srcOrd="3" destOrd="0" parTransId="{B8455C9E-A801-449E-81DC-8F001CF8ACB8}" sibTransId="{BC2E5FC6-AA50-42C6-B967-4C557766317D}"/>
    <dgm:cxn modelId="{156E00DC-4B34-4A5C-B97B-B1BC500AC0A2}" type="presOf" srcId="{5CF3FDE2-6C4D-46A7-B336-DFFC5E5B0127}" destId="{1FA94367-0DC2-4BFB-BFF8-9B441E01FFD4}" srcOrd="0" destOrd="0" presId="urn:microsoft.com/office/officeart/2018/2/layout/IconVerticalSolidList"/>
    <dgm:cxn modelId="{67CE38DF-311D-43BE-BAB0-5E9A810095DA}" type="presOf" srcId="{79A182B1-36E2-46C4-A7A5-E3AC1FBBF4C1}" destId="{29A85284-51AD-4956-AF6A-45C63F90130D}" srcOrd="0" destOrd="0" presId="urn:microsoft.com/office/officeart/2018/2/layout/IconVerticalSolidList"/>
    <dgm:cxn modelId="{048E72EF-D35A-431E-863B-EEC6F7D45F8C}" srcId="{E69094C3-FF5E-4C26-94F8-CAE960B9914A}" destId="{C1371A63-F231-4B25-B307-C92EC46CCD3B}" srcOrd="1" destOrd="0" parTransId="{D8B6C2D9-9FF2-412D-B714-379F59D0A13F}" sibTransId="{5E32592B-94AA-419A-B9F2-2A13E00E9576}"/>
    <dgm:cxn modelId="{DDED64FD-0ACF-4C7F-BAC4-5D0DD69E19C3}" srcId="{E69094C3-FF5E-4C26-94F8-CAE960B9914A}" destId="{FB86A6BB-CFE1-4319-986C-16D24B58352E}" srcOrd="0" destOrd="0" parTransId="{34E8CE09-3DEA-4C38-B46A-017DD060AD4A}" sibTransId="{9546B0E5-46CC-49F1-8E70-1EF8972C63E5}"/>
    <dgm:cxn modelId="{207FEB3F-0D4F-436B-B35A-435DBAC9463E}" type="presParOf" srcId="{DDBA1A78-E2C2-4E1D-B9B5-9A1480B2465D}" destId="{C169CA7A-1EC9-4166-8043-F98C683FD9CC}" srcOrd="0" destOrd="0" presId="urn:microsoft.com/office/officeart/2018/2/layout/IconVerticalSolidList"/>
    <dgm:cxn modelId="{F7143A47-CA82-4956-8AF9-AC3FB128D5ED}" type="presParOf" srcId="{C169CA7A-1EC9-4166-8043-F98C683FD9CC}" destId="{25EA0728-ED43-473D-AE74-86A015B95298}" srcOrd="0" destOrd="0" presId="urn:microsoft.com/office/officeart/2018/2/layout/IconVerticalSolidList"/>
    <dgm:cxn modelId="{9BE3CDA5-EB35-4232-9976-31D354A9C8C6}" type="presParOf" srcId="{C169CA7A-1EC9-4166-8043-F98C683FD9CC}" destId="{0A86DD90-9CC5-49CE-BDEF-06AA81E54E4D}" srcOrd="1" destOrd="0" presId="urn:microsoft.com/office/officeart/2018/2/layout/IconVerticalSolidList"/>
    <dgm:cxn modelId="{D196A11B-CEA8-492C-B840-F09E4F3F954C}" type="presParOf" srcId="{C169CA7A-1EC9-4166-8043-F98C683FD9CC}" destId="{1128DEBD-B56F-4FFD-847F-49C62F201223}" srcOrd="2" destOrd="0" presId="urn:microsoft.com/office/officeart/2018/2/layout/IconVerticalSolidList"/>
    <dgm:cxn modelId="{3BB02CFC-2421-4E1B-A588-A6784D87559A}" type="presParOf" srcId="{C169CA7A-1EC9-4166-8043-F98C683FD9CC}" destId="{CFF650E8-3892-4DED-9105-888FC73BC5F9}" srcOrd="3" destOrd="0" presId="urn:microsoft.com/office/officeart/2018/2/layout/IconVerticalSolidList"/>
    <dgm:cxn modelId="{2BB10AB9-C0FB-488E-8608-C78055EDBA88}" type="presParOf" srcId="{DDBA1A78-E2C2-4E1D-B9B5-9A1480B2465D}" destId="{3E692878-04D5-4753-939B-C6679DD287C1}" srcOrd="1" destOrd="0" presId="urn:microsoft.com/office/officeart/2018/2/layout/IconVerticalSolidList"/>
    <dgm:cxn modelId="{603370F0-4B7C-4F24-84AB-9EC3FAD9A7CC}" type="presParOf" srcId="{DDBA1A78-E2C2-4E1D-B9B5-9A1480B2465D}" destId="{C3AFBAA6-A9F6-4D9E-9843-D2A2901B5264}" srcOrd="2" destOrd="0" presId="urn:microsoft.com/office/officeart/2018/2/layout/IconVerticalSolidList"/>
    <dgm:cxn modelId="{CC8F0C10-5376-402F-9408-AB822C42973F}" type="presParOf" srcId="{C3AFBAA6-A9F6-4D9E-9843-D2A2901B5264}" destId="{6B752F4D-A490-4968-94A2-61DAFE2A48FD}" srcOrd="0" destOrd="0" presId="urn:microsoft.com/office/officeart/2018/2/layout/IconVerticalSolidList"/>
    <dgm:cxn modelId="{F6019682-DAD0-467E-8B61-CB106E2ED5D7}" type="presParOf" srcId="{C3AFBAA6-A9F6-4D9E-9843-D2A2901B5264}" destId="{3F3A7C4B-1B79-4126-9B10-769D637C71ED}" srcOrd="1" destOrd="0" presId="urn:microsoft.com/office/officeart/2018/2/layout/IconVerticalSolidList"/>
    <dgm:cxn modelId="{4D77E2E3-0153-4CEF-887B-599600165736}" type="presParOf" srcId="{C3AFBAA6-A9F6-4D9E-9843-D2A2901B5264}" destId="{0E6ED80D-5698-4075-9E96-BD60DA67E6A8}" srcOrd="2" destOrd="0" presId="urn:microsoft.com/office/officeart/2018/2/layout/IconVerticalSolidList"/>
    <dgm:cxn modelId="{7D6AA471-2BFF-4BB2-BF59-0A32389E7B27}" type="presParOf" srcId="{C3AFBAA6-A9F6-4D9E-9843-D2A2901B5264}" destId="{4F769511-8994-4DC6-9433-5AD6C164AE84}" srcOrd="3" destOrd="0" presId="urn:microsoft.com/office/officeart/2018/2/layout/IconVerticalSolidList"/>
    <dgm:cxn modelId="{1C9D757C-2E15-497D-B299-0C0D0FAED564}" type="presParOf" srcId="{DDBA1A78-E2C2-4E1D-B9B5-9A1480B2465D}" destId="{D339E1FE-41E3-4E2E-AA2E-2979F6872228}" srcOrd="3" destOrd="0" presId="urn:microsoft.com/office/officeart/2018/2/layout/IconVerticalSolidList"/>
    <dgm:cxn modelId="{CD496E41-D4E5-4578-A0EB-49CF94529C37}" type="presParOf" srcId="{DDBA1A78-E2C2-4E1D-B9B5-9A1480B2465D}" destId="{3C178658-ECD4-4E2C-BBE9-DA1F5AAE7994}" srcOrd="4" destOrd="0" presId="urn:microsoft.com/office/officeart/2018/2/layout/IconVerticalSolidList"/>
    <dgm:cxn modelId="{AE60FF90-38B7-4018-A6DD-D4AA6D2D9A79}" type="presParOf" srcId="{3C178658-ECD4-4E2C-BBE9-DA1F5AAE7994}" destId="{35992B83-245B-4A62-87B2-A6BCC0B62064}" srcOrd="0" destOrd="0" presId="urn:microsoft.com/office/officeart/2018/2/layout/IconVerticalSolidList"/>
    <dgm:cxn modelId="{7A2A6FF5-2E54-4C77-B77B-BC9E4F012B1D}" type="presParOf" srcId="{3C178658-ECD4-4E2C-BBE9-DA1F5AAE7994}" destId="{2B000455-5AC8-4F23-B250-F21DAA7D28AA}" srcOrd="1" destOrd="0" presId="urn:microsoft.com/office/officeart/2018/2/layout/IconVerticalSolidList"/>
    <dgm:cxn modelId="{CF5FAEAB-62EA-439B-89CB-5A12144AE823}" type="presParOf" srcId="{3C178658-ECD4-4E2C-BBE9-DA1F5AAE7994}" destId="{33E6059A-FA2A-4395-A623-BF48C939EE6C}" srcOrd="2" destOrd="0" presId="urn:microsoft.com/office/officeart/2018/2/layout/IconVerticalSolidList"/>
    <dgm:cxn modelId="{93D80144-614B-42BE-BF8D-A300629C505A}" type="presParOf" srcId="{3C178658-ECD4-4E2C-BBE9-DA1F5AAE7994}" destId="{29A85284-51AD-4956-AF6A-45C63F90130D}" srcOrd="3" destOrd="0" presId="urn:microsoft.com/office/officeart/2018/2/layout/IconVerticalSolidList"/>
    <dgm:cxn modelId="{4087AEDA-8C62-4457-B359-DDD2DAD27706}" type="presParOf" srcId="{DDBA1A78-E2C2-4E1D-B9B5-9A1480B2465D}" destId="{BBCA8811-23A3-4202-8EC9-42C75C3B164A}" srcOrd="5" destOrd="0" presId="urn:microsoft.com/office/officeart/2018/2/layout/IconVerticalSolidList"/>
    <dgm:cxn modelId="{625E8327-3E35-4868-9F3A-451DEB8DDE12}" type="presParOf" srcId="{DDBA1A78-E2C2-4E1D-B9B5-9A1480B2465D}" destId="{913BB8F7-818B-4225-BC8C-4A604F905476}" srcOrd="6" destOrd="0" presId="urn:microsoft.com/office/officeart/2018/2/layout/IconVerticalSolidList"/>
    <dgm:cxn modelId="{2F4730A8-2CDB-4C51-8CF7-B21A0D6F7E63}" type="presParOf" srcId="{913BB8F7-818B-4225-BC8C-4A604F905476}" destId="{80FA6A5B-2D61-4F99-8AAA-CD88123A7072}" srcOrd="0" destOrd="0" presId="urn:microsoft.com/office/officeart/2018/2/layout/IconVerticalSolidList"/>
    <dgm:cxn modelId="{AA6A058F-561B-49E4-A801-A04CD2305572}" type="presParOf" srcId="{913BB8F7-818B-4225-BC8C-4A604F905476}" destId="{08591AA7-7E62-401B-8224-96943DC1162A}" srcOrd="1" destOrd="0" presId="urn:microsoft.com/office/officeart/2018/2/layout/IconVerticalSolidList"/>
    <dgm:cxn modelId="{01C297D1-973F-4202-893B-1C5126DB78DD}" type="presParOf" srcId="{913BB8F7-818B-4225-BC8C-4A604F905476}" destId="{E310D9B4-4562-48F2-9F87-63E51814E055}" srcOrd="2" destOrd="0" presId="urn:microsoft.com/office/officeart/2018/2/layout/IconVerticalSolidList"/>
    <dgm:cxn modelId="{91C9CFBF-A58D-4B01-B876-1516DF1B5567}" type="presParOf" srcId="{913BB8F7-818B-4225-BC8C-4A604F905476}" destId="{E7DB3B43-807A-4C2C-B1FA-FBA4BF5A0B8D}" srcOrd="3" destOrd="0" presId="urn:microsoft.com/office/officeart/2018/2/layout/IconVerticalSolidList"/>
    <dgm:cxn modelId="{65722861-2CEE-426D-947C-AA77794F47A1}" type="presParOf" srcId="{DDBA1A78-E2C2-4E1D-B9B5-9A1480B2465D}" destId="{BF1801D5-CC46-4FD8-9435-37E0EC7150B9}" srcOrd="7" destOrd="0" presId="urn:microsoft.com/office/officeart/2018/2/layout/IconVerticalSolidList"/>
    <dgm:cxn modelId="{2A21B004-9642-4ED5-A973-85742680CE4B}" type="presParOf" srcId="{DDBA1A78-E2C2-4E1D-B9B5-9A1480B2465D}" destId="{B729BC6E-7414-4C67-A6A8-BD63E4BB659E}" srcOrd="8" destOrd="0" presId="urn:microsoft.com/office/officeart/2018/2/layout/IconVerticalSolidList"/>
    <dgm:cxn modelId="{F06EFFAD-F6EB-410A-B27D-7508151C394E}" type="presParOf" srcId="{B729BC6E-7414-4C67-A6A8-BD63E4BB659E}" destId="{FD5FA0FB-35ED-46BC-B3FC-B65D25CD9191}" srcOrd="0" destOrd="0" presId="urn:microsoft.com/office/officeart/2018/2/layout/IconVerticalSolidList"/>
    <dgm:cxn modelId="{90B3EDFC-48BD-478A-8220-C99D654C8034}" type="presParOf" srcId="{B729BC6E-7414-4C67-A6A8-BD63E4BB659E}" destId="{8D2F9ACB-8F11-4154-8442-985927C1C33A}" srcOrd="1" destOrd="0" presId="urn:microsoft.com/office/officeart/2018/2/layout/IconVerticalSolidList"/>
    <dgm:cxn modelId="{D9BC0DE8-C52E-4375-83AF-36F42985260C}" type="presParOf" srcId="{B729BC6E-7414-4C67-A6A8-BD63E4BB659E}" destId="{FCEFDEC8-32DD-461B-A5FC-FBA7C8B2EBDE}" srcOrd="2" destOrd="0" presId="urn:microsoft.com/office/officeart/2018/2/layout/IconVerticalSolidList"/>
    <dgm:cxn modelId="{65CE3FCA-5EFE-4491-96B0-66888FE78FBB}" type="presParOf" srcId="{B729BC6E-7414-4C67-A6A8-BD63E4BB659E}" destId="{1FA94367-0DC2-4BFB-BFF8-9B441E01FFD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B5FE20-5E2D-40F3-9D26-725A943E3468}"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C8EA471-C220-4087-B928-F6936157CCE8}">
      <dgm:prSet/>
      <dgm:spPr/>
      <dgm:t>
        <a:bodyPr/>
        <a:lstStyle/>
        <a:p>
          <a:r>
            <a:rPr lang="en-US"/>
            <a:t>Groups the unlabeled dataset into different clusters</a:t>
          </a:r>
        </a:p>
      </dgm:t>
    </dgm:pt>
    <dgm:pt modelId="{B6333C38-3E89-4CD7-A7D5-AB82446A3CD4}" type="parTrans" cxnId="{2D1353F5-B53F-4752-886A-C617DCC74E5E}">
      <dgm:prSet/>
      <dgm:spPr/>
      <dgm:t>
        <a:bodyPr/>
        <a:lstStyle/>
        <a:p>
          <a:endParaRPr lang="en-US"/>
        </a:p>
      </dgm:t>
    </dgm:pt>
    <dgm:pt modelId="{7C62FD04-5BBB-4F22-B34D-BC90FFD3CC20}" type="sibTrans" cxnId="{2D1353F5-B53F-4752-886A-C617DCC74E5E}">
      <dgm:prSet/>
      <dgm:spPr/>
      <dgm:t>
        <a:bodyPr/>
        <a:lstStyle/>
        <a:p>
          <a:endParaRPr lang="en-US"/>
        </a:p>
      </dgm:t>
    </dgm:pt>
    <dgm:pt modelId="{D36F865C-DA79-41C2-B73C-C7DAE67B3AD2}">
      <dgm:prSet/>
      <dgm:spPr/>
      <dgm:t>
        <a:bodyPr/>
        <a:lstStyle/>
        <a:p>
          <a:r>
            <a:rPr lang="en-US"/>
            <a:t>Mainly performs two tasks:</a:t>
          </a:r>
        </a:p>
      </dgm:t>
    </dgm:pt>
    <dgm:pt modelId="{1C1015A1-9416-4AD3-8324-44B650DAAA4E}" type="parTrans" cxnId="{AB6BE22A-1A4B-4F2C-B14D-1E629C23FCFD}">
      <dgm:prSet/>
      <dgm:spPr/>
      <dgm:t>
        <a:bodyPr/>
        <a:lstStyle/>
        <a:p>
          <a:endParaRPr lang="en-US"/>
        </a:p>
      </dgm:t>
    </dgm:pt>
    <dgm:pt modelId="{69FCC072-FC53-4EFF-9635-9F14E5B41763}" type="sibTrans" cxnId="{AB6BE22A-1A4B-4F2C-B14D-1E629C23FCFD}">
      <dgm:prSet/>
      <dgm:spPr/>
      <dgm:t>
        <a:bodyPr/>
        <a:lstStyle/>
        <a:p>
          <a:endParaRPr lang="en-US"/>
        </a:p>
      </dgm:t>
    </dgm:pt>
    <dgm:pt modelId="{30147A27-11A3-45F3-B7CB-BA57A2F41F1E}">
      <dgm:prSet/>
      <dgm:spPr/>
      <dgm:t>
        <a:bodyPr/>
        <a:lstStyle/>
        <a:p>
          <a:r>
            <a:rPr lang="en-US"/>
            <a:t>K center points</a:t>
          </a:r>
        </a:p>
      </dgm:t>
    </dgm:pt>
    <dgm:pt modelId="{6C59DA84-627C-4141-8CB3-4FDAD40F6366}" type="parTrans" cxnId="{60B7F7F9-ED9E-4172-9E85-953B0CEC9FF5}">
      <dgm:prSet/>
      <dgm:spPr/>
      <dgm:t>
        <a:bodyPr/>
        <a:lstStyle/>
        <a:p>
          <a:endParaRPr lang="en-US"/>
        </a:p>
      </dgm:t>
    </dgm:pt>
    <dgm:pt modelId="{5D1D58B7-9AAA-4206-8ADC-9E1B50752D7A}" type="sibTrans" cxnId="{60B7F7F9-ED9E-4172-9E85-953B0CEC9FF5}">
      <dgm:prSet/>
      <dgm:spPr/>
      <dgm:t>
        <a:bodyPr/>
        <a:lstStyle/>
        <a:p>
          <a:endParaRPr lang="en-US"/>
        </a:p>
      </dgm:t>
    </dgm:pt>
    <dgm:pt modelId="{B808217C-266D-4AB7-94AC-945600A99E57}">
      <dgm:prSet/>
      <dgm:spPr/>
      <dgm:t>
        <a:bodyPr/>
        <a:lstStyle/>
        <a:p>
          <a:r>
            <a:rPr lang="en-US"/>
            <a:t>Assigns each data point to its closest k-center</a:t>
          </a:r>
        </a:p>
      </dgm:t>
    </dgm:pt>
    <dgm:pt modelId="{3F7810B7-EAFB-4DA9-96A7-BCAF0C7C85D3}" type="parTrans" cxnId="{901B572D-A3B8-47FC-AD07-B991D9B9C7B2}">
      <dgm:prSet/>
      <dgm:spPr/>
      <dgm:t>
        <a:bodyPr/>
        <a:lstStyle/>
        <a:p>
          <a:endParaRPr lang="en-US"/>
        </a:p>
      </dgm:t>
    </dgm:pt>
    <dgm:pt modelId="{34B69110-6E21-4056-8970-A1F43D825F07}" type="sibTrans" cxnId="{901B572D-A3B8-47FC-AD07-B991D9B9C7B2}">
      <dgm:prSet/>
      <dgm:spPr/>
      <dgm:t>
        <a:bodyPr/>
        <a:lstStyle/>
        <a:p>
          <a:endParaRPr lang="en-US"/>
        </a:p>
      </dgm:t>
    </dgm:pt>
    <dgm:pt modelId="{9E5A2A19-20F4-4EBC-A194-CAD22285319E}" type="pres">
      <dgm:prSet presAssocID="{4DB5FE20-5E2D-40F3-9D26-725A943E3468}" presName="root" presStyleCnt="0">
        <dgm:presLayoutVars>
          <dgm:dir/>
          <dgm:resizeHandles val="exact"/>
        </dgm:presLayoutVars>
      </dgm:prSet>
      <dgm:spPr/>
    </dgm:pt>
    <dgm:pt modelId="{3E029A02-DBBB-4A5C-B0E3-13693F6BDA74}" type="pres">
      <dgm:prSet presAssocID="{EC8EA471-C220-4087-B928-F6936157CCE8}" presName="compNode" presStyleCnt="0"/>
      <dgm:spPr/>
    </dgm:pt>
    <dgm:pt modelId="{A35CDEE6-557E-4A93-A1AF-34EE9E593775}" type="pres">
      <dgm:prSet presAssocID="{EC8EA471-C220-4087-B928-F6936157CCE8}" presName="bgRect" presStyleLbl="bgShp" presStyleIdx="0" presStyleCnt="2"/>
      <dgm:spPr/>
    </dgm:pt>
    <dgm:pt modelId="{D4C8A1B1-0DC7-4507-9144-B546F8F74F61}" type="pres">
      <dgm:prSet presAssocID="{EC8EA471-C220-4087-B928-F6936157CCE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D6021458-2D69-4A28-86A6-904D91FDEB49}" type="pres">
      <dgm:prSet presAssocID="{EC8EA471-C220-4087-B928-F6936157CCE8}" presName="spaceRect" presStyleCnt="0"/>
      <dgm:spPr/>
    </dgm:pt>
    <dgm:pt modelId="{CC4FEF9F-B5E5-4BE4-B8EE-08EAB4E9D986}" type="pres">
      <dgm:prSet presAssocID="{EC8EA471-C220-4087-B928-F6936157CCE8}" presName="parTx" presStyleLbl="revTx" presStyleIdx="0" presStyleCnt="3">
        <dgm:presLayoutVars>
          <dgm:chMax val="0"/>
          <dgm:chPref val="0"/>
        </dgm:presLayoutVars>
      </dgm:prSet>
      <dgm:spPr/>
    </dgm:pt>
    <dgm:pt modelId="{A4C1C6E2-B68E-4D68-A5A9-8EB49F1CC280}" type="pres">
      <dgm:prSet presAssocID="{7C62FD04-5BBB-4F22-B34D-BC90FFD3CC20}" presName="sibTrans" presStyleCnt="0"/>
      <dgm:spPr/>
    </dgm:pt>
    <dgm:pt modelId="{69BEF289-E436-4801-BB7E-4C1BF800C9B6}" type="pres">
      <dgm:prSet presAssocID="{D36F865C-DA79-41C2-B73C-C7DAE67B3AD2}" presName="compNode" presStyleCnt="0"/>
      <dgm:spPr/>
    </dgm:pt>
    <dgm:pt modelId="{1E9BF060-5994-47EE-AAE8-44954ECDD842}" type="pres">
      <dgm:prSet presAssocID="{D36F865C-DA79-41C2-B73C-C7DAE67B3AD2}" presName="bgRect" presStyleLbl="bgShp" presStyleIdx="1" presStyleCnt="2"/>
      <dgm:spPr/>
    </dgm:pt>
    <dgm:pt modelId="{0E5BA6C4-E37E-4543-8A4E-474503A75693}" type="pres">
      <dgm:prSet presAssocID="{D36F865C-DA79-41C2-B73C-C7DAE67B3AD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F1800786-EF26-407B-A76C-327CF604F04E}" type="pres">
      <dgm:prSet presAssocID="{D36F865C-DA79-41C2-B73C-C7DAE67B3AD2}" presName="spaceRect" presStyleCnt="0"/>
      <dgm:spPr/>
    </dgm:pt>
    <dgm:pt modelId="{F1743C06-2A91-4F04-B10B-9D3A26326477}" type="pres">
      <dgm:prSet presAssocID="{D36F865C-DA79-41C2-B73C-C7DAE67B3AD2}" presName="parTx" presStyleLbl="revTx" presStyleIdx="1" presStyleCnt="3">
        <dgm:presLayoutVars>
          <dgm:chMax val="0"/>
          <dgm:chPref val="0"/>
        </dgm:presLayoutVars>
      </dgm:prSet>
      <dgm:spPr/>
    </dgm:pt>
    <dgm:pt modelId="{C3BE0722-9D82-46F1-A3D4-BD969B565313}" type="pres">
      <dgm:prSet presAssocID="{D36F865C-DA79-41C2-B73C-C7DAE67B3AD2}" presName="desTx" presStyleLbl="revTx" presStyleIdx="2" presStyleCnt="3">
        <dgm:presLayoutVars/>
      </dgm:prSet>
      <dgm:spPr/>
    </dgm:pt>
  </dgm:ptLst>
  <dgm:cxnLst>
    <dgm:cxn modelId="{AB6BE22A-1A4B-4F2C-B14D-1E629C23FCFD}" srcId="{4DB5FE20-5E2D-40F3-9D26-725A943E3468}" destId="{D36F865C-DA79-41C2-B73C-C7DAE67B3AD2}" srcOrd="1" destOrd="0" parTransId="{1C1015A1-9416-4AD3-8324-44B650DAAA4E}" sibTransId="{69FCC072-FC53-4EFF-9635-9F14E5B41763}"/>
    <dgm:cxn modelId="{901B572D-A3B8-47FC-AD07-B991D9B9C7B2}" srcId="{D36F865C-DA79-41C2-B73C-C7DAE67B3AD2}" destId="{B808217C-266D-4AB7-94AC-945600A99E57}" srcOrd="1" destOrd="0" parTransId="{3F7810B7-EAFB-4DA9-96A7-BCAF0C7C85D3}" sibTransId="{34B69110-6E21-4056-8970-A1F43D825F07}"/>
    <dgm:cxn modelId="{B128A477-03E0-4B38-80EB-736651ED7DC0}" type="presOf" srcId="{4DB5FE20-5E2D-40F3-9D26-725A943E3468}" destId="{9E5A2A19-20F4-4EBC-A194-CAD22285319E}" srcOrd="0" destOrd="0" presId="urn:microsoft.com/office/officeart/2018/2/layout/IconVerticalSolidList"/>
    <dgm:cxn modelId="{67601C93-E2D5-4C83-950D-B7CC2CDFCD97}" type="presOf" srcId="{D36F865C-DA79-41C2-B73C-C7DAE67B3AD2}" destId="{F1743C06-2A91-4F04-B10B-9D3A26326477}" srcOrd="0" destOrd="0" presId="urn:microsoft.com/office/officeart/2018/2/layout/IconVerticalSolidList"/>
    <dgm:cxn modelId="{0CB2F596-7164-4372-AA0C-B98A128E9BFD}" type="presOf" srcId="{B808217C-266D-4AB7-94AC-945600A99E57}" destId="{C3BE0722-9D82-46F1-A3D4-BD969B565313}" srcOrd="0" destOrd="1" presId="urn:microsoft.com/office/officeart/2018/2/layout/IconVerticalSolidList"/>
    <dgm:cxn modelId="{3C07E7A7-D265-4BC9-ABFA-BE15329036C4}" type="presOf" srcId="{30147A27-11A3-45F3-B7CB-BA57A2F41F1E}" destId="{C3BE0722-9D82-46F1-A3D4-BD969B565313}" srcOrd="0" destOrd="0" presId="urn:microsoft.com/office/officeart/2018/2/layout/IconVerticalSolidList"/>
    <dgm:cxn modelId="{03DDB0D8-C729-4CC0-AF13-49F2E8B56F9D}" type="presOf" srcId="{EC8EA471-C220-4087-B928-F6936157CCE8}" destId="{CC4FEF9F-B5E5-4BE4-B8EE-08EAB4E9D986}" srcOrd="0" destOrd="0" presId="urn:microsoft.com/office/officeart/2018/2/layout/IconVerticalSolidList"/>
    <dgm:cxn modelId="{2D1353F5-B53F-4752-886A-C617DCC74E5E}" srcId="{4DB5FE20-5E2D-40F3-9D26-725A943E3468}" destId="{EC8EA471-C220-4087-B928-F6936157CCE8}" srcOrd="0" destOrd="0" parTransId="{B6333C38-3E89-4CD7-A7D5-AB82446A3CD4}" sibTransId="{7C62FD04-5BBB-4F22-B34D-BC90FFD3CC20}"/>
    <dgm:cxn modelId="{60B7F7F9-ED9E-4172-9E85-953B0CEC9FF5}" srcId="{D36F865C-DA79-41C2-B73C-C7DAE67B3AD2}" destId="{30147A27-11A3-45F3-B7CB-BA57A2F41F1E}" srcOrd="0" destOrd="0" parTransId="{6C59DA84-627C-4141-8CB3-4FDAD40F6366}" sibTransId="{5D1D58B7-9AAA-4206-8ADC-9E1B50752D7A}"/>
    <dgm:cxn modelId="{FF53A72F-D1A6-4211-BBAA-842190BD97D4}" type="presParOf" srcId="{9E5A2A19-20F4-4EBC-A194-CAD22285319E}" destId="{3E029A02-DBBB-4A5C-B0E3-13693F6BDA74}" srcOrd="0" destOrd="0" presId="urn:microsoft.com/office/officeart/2018/2/layout/IconVerticalSolidList"/>
    <dgm:cxn modelId="{29E073F8-88D6-492E-98E4-6397C57F3AEA}" type="presParOf" srcId="{3E029A02-DBBB-4A5C-B0E3-13693F6BDA74}" destId="{A35CDEE6-557E-4A93-A1AF-34EE9E593775}" srcOrd="0" destOrd="0" presId="urn:microsoft.com/office/officeart/2018/2/layout/IconVerticalSolidList"/>
    <dgm:cxn modelId="{ABCEA93B-DFEB-416D-B8EF-C75337E3F640}" type="presParOf" srcId="{3E029A02-DBBB-4A5C-B0E3-13693F6BDA74}" destId="{D4C8A1B1-0DC7-4507-9144-B546F8F74F61}" srcOrd="1" destOrd="0" presId="urn:microsoft.com/office/officeart/2018/2/layout/IconVerticalSolidList"/>
    <dgm:cxn modelId="{56E796AC-D354-4897-8BCB-255C3758F5D6}" type="presParOf" srcId="{3E029A02-DBBB-4A5C-B0E3-13693F6BDA74}" destId="{D6021458-2D69-4A28-86A6-904D91FDEB49}" srcOrd="2" destOrd="0" presId="urn:microsoft.com/office/officeart/2018/2/layout/IconVerticalSolidList"/>
    <dgm:cxn modelId="{48F7A6E5-07DE-49A2-AB8E-96337AD13132}" type="presParOf" srcId="{3E029A02-DBBB-4A5C-B0E3-13693F6BDA74}" destId="{CC4FEF9F-B5E5-4BE4-B8EE-08EAB4E9D986}" srcOrd="3" destOrd="0" presId="urn:microsoft.com/office/officeart/2018/2/layout/IconVerticalSolidList"/>
    <dgm:cxn modelId="{DED0FE34-4138-4FDA-BF39-EDF969D8B482}" type="presParOf" srcId="{9E5A2A19-20F4-4EBC-A194-CAD22285319E}" destId="{A4C1C6E2-B68E-4D68-A5A9-8EB49F1CC280}" srcOrd="1" destOrd="0" presId="urn:microsoft.com/office/officeart/2018/2/layout/IconVerticalSolidList"/>
    <dgm:cxn modelId="{5BF8226E-1E84-4AA6-95BE-6F979E261BDE}" type="presParOf" srcId="{9E5A2A19-20F4-4EBC-A194-CAD22285319E}" destId="{69BEF289-E436-4801-BB7E-4C1BF800C9B6}" srcOrd="2" destOrd="0" presId="urn:microsoft.com/office/officeart/2018/2/layout/IconVerticalSolidList"/>
    <dgm:cxn modelId="{5697F183-A9B5-4347-AF64-40944346E0B0}" type="presParOf" srcId="{69BEF289-E436-4801-BB7E-4C1BF800C9B6}" destId="{1E9BF060-5994-47EE-AAE8-44954ECDD842}" srcOrd="0" destOrd="0" presId="urn:microsoft.com/office/officeart/2018/2/layout/IconVerticalSolidList"/>
    <dgm:cxn modelId="{8D9F04F1-2D0E-4397-A2AA-811B415F50E8}" type="presParOf" srcId="{69BEF289-E436-4801-BB7E-4C1BF800C9B6}" destId="{0E5BA6C4-E37E-4543-8A4E-474503A75693}" srcOrd="1" destOrd="0" presId="urn:microsoft.com/office/officeart/2018/2/layout/IconVerticalSolidList"/>
    <dgm:cxn modelId="{0CA10631-83D4-4DE4-9D43-65BA9CF8B71C}" type="presParOf" srcId="{69BEF289-E436-4801-BB7E-4C1BF800C9B6}" destId="{F1800786-EF26-407B-A76C-327CF604F04E}" srcOrd="2" destOrd="0" presId="urn:microsoft.com/office/officeart/2018/2/layout/IconVerticalSolidList"/>
    <dgm:cxn modelId="{E1147071-9DF1-4019-A1AF-71866E6EE3C6}" type="presParOf" srcId="{69BEF289-E436-4801-BB7E-4C1BF800C9B6}" destId="{F1743C06-2A91-4F04-B10B-9D3A26326477}" srcOrd="3" destOrd="0" presId="urn:microsoft.com/office/officeart/2018/2/layout/IconVerticalSolidList"/>
    <dgm:cxn modelId="{934EFD84-FDBE-4D7A-9D38-F682AC77A63D}" type="presParOf" srcId="{69BEF289-E436-4801-BB7E-4C1BF800C9B6}" destId="{C3BE0722-9D82-46F1-A3D4-BD969B56531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43754D-8D8D-4B0E-AA2A-19F4E569882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ED6AF9F-B788-4C7D-9C03-85A18CAB6991}">
      <dgm:prSet/>
      <dgm:spPr/>
      <dgm:t>
        <a:bodyPr/>
        <a:lstStyle/>
        <a:p>
          <a:r>
            <a:rPr lang="en-US"/>
            <a:t>Graphical representation for getting all the possible solutions to a problem/decision</a:t>
          </a:r>
        </a:p>
      </dgm:t>
    </dgm:pt>
    <dgm:pt modelId="{7B466A8D-609B-44B6-AECB-B694AC46D78B}" type="parTrans" cxnId="{C93D1F40-B213-45DC-ACE9-2316CD21474A}">
      <dgm:prSet/>
      <dgm:spPr/>
      <dgm:t>
        <a:bodyPr/>
        <a:lstStyle/>
        <a:p>
          <a:endParaRPr lang="en-US"/>
        </a:p>
      </dgm:t>
    </dgm:pt>
    <dgm:pt modelId="{655B3C2B-FFDA-416F-90DE-3BFDAA310EF0}" type="sibTrans" cxnId="{C93D1F40-B213-45DC-ACE9-2316CD21474A}">
      <dgm:prSet/>
      <dgm:spPr/>
      <dgm:t>
        <a:bodyPr/>
        <a:lstStyle/>
        <a:p>
          <a:endParaRPr lang="en-US"/>
        </a:p>
      </dgm:t>
    </dgm:pt>
    <dgm:pt modelId="{83E86907-D4C0-4D03-B18C-0A7E493C9A55}">
      <dgm:prSet/>
      <dgm:spPr/>
      <dgm:t>
        <a:bodyPr/>
        <a:lstStyle/>
        <a:p>
          <a:r>
            <a:rPr lang="en-US"/>
            <a:t>A decision tree simply asks a question, and based on the answer (Yes/No), it further split the tree into subtrees.</a:t>
          </a:r>
        </a:p>
      </dgm:t>
    </dgm:pt>
    <dgm:pt modelId="{B75EF646-C237-40A9-ADE2-F9B545A4C43A}" type="parTrans" cxnId="{3F57C77C-4B72-47EF-868A-6175E2F9D227}">
      <dgm:prSet/>
      <dgm:spPr/>
      <dgm:t>
        <a:bodyPr/>
        <a:lstStyle/>
        <a:p>
          <a:endParaRPr lang="en-US"/>
        </a:p>
      </dgm:t>
    </dgm:pt>
    <dgm:pt modelId="{E5173EC4-4DB5-4450-B90B-6BBD9207648E}" type="sibTrans" cxnId="{3F57C77C-4B72-47EF-868A-6175E2F9D227}">
      <dgm:prSet/>
      <dgm:spPr/>
      <dgm:t>
        <a:bodyPr/>
        <a:lstStyle/>
        <a:p>
          <a:endParaRPr lang="en-US"/>
        </a:p>
      </dgm:t>
    </dgm:pt>
    <dgm:pt modelId="{6C26B659-5902-41AF-9D2D-296B0E10A4A2}" type="pres">
      <dgm:prSet presAssocID="{6E43754D-8D8D-4B0E-AA2A-19F4E569882B}" presName="root" presStyleCnt="0">
        <dgm:presLayoutVars>
          <dgm:dir/>
          <dgm:resizeHandles val="exact"/>
        </dgm:presLayoutVars>
      </dgm:prSet>
      <dgm:spPr/>
    </dgm:pt>
    <dgm:pt modelId="{D48019BA-74BD-4962-BB29-62E265FB430F}" type="pres">
      <dgm:prSet presAssocID="{7ED6AF9F-B788-4C7D-9C03-85A18CAB6991}" presName="compNode" presStyleCnt="0"/>
      <dgm:spPr/>
    </dgm:pt>
    <dgm:pt modelId="{7E7B9083-1380-466B-9C65-FF9CEEAC7FE8}" type="pres">
      <dgm:prSet presAssocID="{7ED6AF9F-B788-4C7D-9C03-85A18CAB6991}" presName="bgRect" presStyleLbl="bgShp" presStyleIdx="0" presStyleCnt="2"/>
      <dgm:spPr/>
    </dgm:pt>
    <dgm:pt modelId="{93ADDEEC-3DA4-4332-989F-D041F746C4E9}" type="pres">
      <dgm:prSet presAssocID="{7ED6AF9F-B788-4C7D-9C03-85A18CAB699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ze"/>
        </a:ext>
      </dgm:extLst>
    </dgm:pt>
    <dgm:pt modelId="{B8230DD1-B771-4260-81F1-366827915A6A}" type="pres">
      <dgm:prSet presAssocID="{7ED6AF9F-B788-4C7D-9C03-85A18CAB6991}" presName="spaceRect" presStyleCnt="0"/>
      <dgm:spPr/>
    </dgm:pt>
    <dgm:pt modelId="{576A9E4C-EFDB-4A6A-A816-C8B8AD777C87}" type="pres">
      <dgm:prSet presAssocID="{7ED6AF9F-B788-4C7D-9C03-85A18CAB6991}" presName="parTx" presStyleLbl="revTx" presStyleIdx="0" presStyleCnt="2">
        <dgm:presLayoutVars>
          <dgm:chMax val="0"/>
          <dgm:chPref val="0"/>
        </dgm:presLayoutVars>
      </dgm:prSet>
      <dgm:spPr/>
    </dgm:pt>
    <dgm:pt modelId="{7C8D810D-6A90-413A-A859-043579975644}" type="pres">
      <dgm:prSet presAssocID="{655B3C2B-FFDA-416F-90DE-3BFDAA310EF0}" presName="sibTrans" presStyleCnt="0"/>
      <dgm:spPr/>
    </dgm:pt>
    <dgm:pt modelId="{3B32357E-2F01-4B2C-8929-CAC87E0843EC}" type="pres">
      <dgm:prSet presAssocID="{83E86907-D4C0-4D03-B18C-0A7E493C9A55}" presName="compNode" presStyleCnt="0"/>
      <dgm:spPr/>
    </dgm:pt>
    <dgm:pt modelId="{5A92BBF8-7EE4-48BA-BABD-EA062C7A0D45}" type="pres">
      <dgm:prSet presAssocID="{83E86907-D4C0-4D03-B18C-0A7E493C9A55}" presName="bgRect" presStyleLbl="bgShp" presStyleIdx="1" presStyleCnt="2"/>
      <dgm:spPr/>
    </dgm:pt>
    <dgm:pt modelId="{D93B4C14-9F13-427C-83D4-B584B556B510}" type="pres">
      <dgm:prSet presAssocID="{83E86907-D4C0-4D03-B18C-0A7E493C9A5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corn"/>
        </a:ext>
      </dgm:extLst>
    </dgm:pt>
    <dgm:pt modelId="{6E024956-D4CA-4482-8C49-E65930B0F614}" type="pres">
      <dgm:prSet presAssocID="{83E86907-D4C0-4D03-B18C-0A7E493C9A55}" presName="spaceRect" presStyleCnt="0"/>
      <dgm:spPr/>
    </dgm:pt>
    <dgm:pt modelId="{E04AEDEA-BB74-4B4D-A4E9-40BC25F5A2C6}" type="pres">
      <dgm:prSet presAssocID="{83E86907-D4C0-4D03-B18C-0A7E493C9A55}" presName="parTx" presStyleLbl="revTx" presStyleIdx="1" presStyleCnt="2">
        <dgm:presLayoutVars>
          <dgm:chMax val="0"/>
          <dgm:chPref val="0"/>
        </dgm:presLayoutVars>
      </dgm:prSet>
      <dgm:spPr/>
    </dgm:pt>
  </dgm:ptLst>
  <dgm:cxnLst>
    <dgm:cxn modelId="{90680D0F-3898-4883-A02D-187FC5FB3892}" type="presOf" srcId="{83E86907-D4C0-4D03-B18C-0A7E493C9A55}" destId="{E04AEDEA-BB74-4B4D-A4E9-40BC25F5A2C6}" srcOrd="0" destOrd="0" presId="urn:microsoft.com/office/officeart/2018/2/layout/IconVerticalSolidList"/>
    <dgm:cxn modelId="{3B685331-C7FD-491E-86F7-0C2207684DFA}" type="presOf" srcId="{7ED6AF9F-B788-4C7D-9C03-85A18CAB6991}" destId="{576A9E4C-EFDB-4A6A-A816-C8B8AD777C87}" srcOrd="0" destOrd="0" presId="urn:microsoft.com/office/officeart/2018/2/layout/IconVerticalSolidList"/>
    <dgm:cxn modelId="{5EA6F631-EB56-4881-B8B2-6F90414AD7CD}" type="presOf" srcId="{6E43754D-8D8D-4B0E-AA2A-19F4E569882B}" destId="{6C26B659-5902-41AF-9D2D-296B0E10A4A2}" srcOrd="0" destOrd="0" presId="urn:microsoft.com/office/officeart/2018/2/layout/IconVerticalSolidList"/>
    <dgm:cxn modelId="{C93D1F40-B213-45DC-ACE9-2316CD21474A}" srcId="{6E43754D-8D8D-4B0E-AA2A-19F4E569882B}" destId="{7ED6AF9F-B788-4C7D-9C03-85A18CAB6991}" srcOrd="0" destOrd="0" parTransId="{7B466A8D-609B-44B6-AECB-B694AC46D78B}" sibTransId="{655B3C2B-FFDA-416F-90DE-3BFDAA310EF0}"/>
    <dgm:cxn modelId="{3F57C77C-4B72-47EF-868A-6175E2F9D227}" srcId="{6E43754D-8D8D-4B0E-AA2A-19F4E569882B}" destId="{83E86907-D4C0-4D03-B18C-0A7E493C9A55}" srcOrd="1" destOrd="0" parTransId="{B75EF646-C237-40A9-ADE2-F9B545A4C43A}" sibTransId="{E5173EC4-4DB5-4450-B90B-6BBD9207648E}"/>
    <dgm:cxn modelId="{C1A1B1AF-1A1F-4C1C-AE0A-C22F86A01E9A}" type="presParOf" srcId="{6C26B659-5902-41AF-9D2D-296B0E10A4A2}" destId="{D48019BA-74BD-4962-BB29-62E265FB430F}" srcOrd="0" destOrd="0" presId="urn:microsoft.com/office/officeart/2018/2/layout/IconVerticalSolidList"/>
    <dgm:cxn modelId="{4121C69B-91D6-40A6-BB40-25FCE3140888}" type="presParOf" srcId="{D48019BA-74BD-4962-BB29-62E265FB430F}" destId="{7E7B9083-1380-466B-9C65-FF9CEEAC7FE8}" srcOrd="0" destOrd="0" presId="urn:microsoft.com/office/officeart/2018/2/layout/IconVerticalSolidList"/>
    <dgm:cxn modelId="{F0A10A11-A430-4202-A46E-2952FF104C63}" type="presParOf" srcId="{D48019BA-74BD-4962-BB29-62E265FB430F}" destId="{93ADDEEC-3DA4-4332-989F-D041F746C4E9}" srcOrd="1" destOrd="0" presId="urn:microsoft.com/office/officeart/2018/2/layout/IconVerticalSolidList"/>
    <dgm:cxn modelId="{5F2B402F-3FE4-425D-920A-26667B54F13D}" type="presParOf" srcId="{D48019BA-74BD-4962-BB29-62E265FB430F}" destId="{B8230DD1-B771-4260-81F1-366827915A6A}" srcOrd="2" destOrd="0" presId="urn:microsoft.com/office/officeart/2018/2/layout/IconVerticalSolidList"/>
    <dgm:cxn modelId="{5516EC29-6744-47E7-A708-5061B4BD9525}" type="presParOf" srcId="{D48019BA-74BD-4962-BB29-62E265FB430F}" destId="{576A9E4C-EFDB-4A6A-A816-C8B8AD777C87}" srcOrd="3" destOrd="0" presId="urn:microsoft.com/office/officeart/2018/2/layout/IconVerticalSolidList"/>
    <dgm:cxn modelId="{BD15F67E-CB3B-4FB7-A6F3-6DC7A7F9C20C}" type="presParOf" srcId="{6C26B659-5902-41AF-9D2D-296B0E10A4A2}" destId="{7C8D810D-6A90-413A-A859-043579975644}" srcOrd="1" destOrd="0" presId="urn:microsoft.com/office/officeart/2018/2/layout/IconVerticalSolidList"/>
    <dgm:cxn modelId="{0C6DCC20-B6D8-4159-A988-44B6198D9001}" type="presParOf" srcId="{6C26B659-5902-41AF-9D2D-296B0E10A4A2}" destId="{3B32357E-2F01-4B2C-8929-CAC87E0843EC}" srcOrd="2" destOrd="0" presId="urn:microsoft.com/office/officeart/2018/2/layout/IconVerticalSolidList"/>
    <dgm:cxn modelId="{6861A5C6-55AE-409F-875E-B653D6F03340}" type="presParOf" srcId="{3B32357E-2F01-4B2C-8929-CAC87E0843EC}" destId="{5A92BBF8-7EE4-48BA-BABD-EA062C7A0D45}" srcOrd="0" destOrd="0" presId="urn:microsoft.com/office/officeart/2018/2/layout/IconVerticalSolidList"/>
    <dgm:cxn modelId="{F2588001-9DC3-4405-ADEA-F558085D45AB}" type="presParOf" srcId="{3B32357E-2F01-4B2C-8929-CAC87E0843EC}" destId="{D93B4C14-9F13-427C-83D4-B584B556B510}" srcOrd="1" destOrd="0" presId="urn:microsoft.com/office/officeart/2018/2/layout/IconVerticalSolidList"/>
    <dgm:cxn modelId="{6F414389-B99C-4C56-B681-1453AE2E41FC}" type="presParOf" srcId="{3B32357E-2F01-4B2C-8929-CAC87E0843EC}" destId="{6E024956-D4CA-4482-8C49-E65930B0F614}" srcOrd="2" destOrd="0" presId="urn:microsoft.com/office/officeart/2018/2/layout/IconVerticalSolidList"/>
    <dgm:cxn modelId="{B1B1CA64-0207-48B6-B2FA-BE5AAD6DBFB9}" type="presParOf" srcId="{3B32357E-2F01-4B2C-8929-CAC87E0843EC}" destId="{E04AEDEA-BB74-4B4D-A4E9-40BC25F5A2C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02540E-C584-45EC-8445-1C09C984B8DD}" type="doc">
      <dgm:prSet loTypeId="urn:microsoft.com/office/officeart/2018/2/layout/IconCircleList" loCatId="icon" qsTypeId="urn:microsoft.com/office/officeart/2005/8/quickstyle/simple1" qsCatId="simple" csTypeId="urn:microsoft.com/office/officeart/2018/5/colors/Iconchunking_neutralicon_accent3_2" csCatId="accent3" phldr="1"/>
      <dgm:spPr/>
      <dgm:t>
        <a:bodyPr/>
        <a:lstStyle/>
        <a:p>
          <a:endParaRPr lang="en-US"/>
        </a:p>
      </dgm:t>
    </dgm:pt>
    <dgm:pt modelId="{E3F2EF77-862F-4C6B-9FCD-4942D934F56F}">
      <dgm:prSet/>
      <dgm:spPr/>
      <dgm:t>
        <a:bodyPr/>
        <a:lstStyle/>
        <a:p>
          <a:pPr>
            <a:lnSpc>
              <a:spcPct val="100000"/>
            </a:lnSpc>
          </a:pPr>
          <a:r>
            <a:rPr lang="en-US"/>
            <a:t>Our proposed solution of using Machine learning for weather predicting is relatively robust to most atmospheric disturbances when compared to traditional methods.</a:t>
          </a:r>
        </a:p>
      </dgm:t>
    </dgm:pt>
    <dgm:pt modelId="{657D22DA-2A47-4BB2-A43C-8A8E3701E7C7}" type="parTrans" cxnId="{C01BEA83-9BEB-4D89-8049-7D13B296A701}">
      <dgm:prSet/>
      <dgm:spPr/>
      <dgm:t>
        <a:bodyPr/>
        <a:lstStyle/>
        <a:p>
          <a:endParaRPr lang="en-US"/>
        </a:p>
      </dgm:t>
    </dgm:pt>
    <dgm:pt modelId="{93C8A25B-F925-4A43-8409-71FD0E4AE714}" type="sibTrans" cxnId="{C01BEA83-9BEB-4D89-8049-7D13B296A701}">
      <dgm:prSet/>
      <dgm:spPr/>
      <dgm:t>
        <a:bodyPr/>
        <a:lstStyle/>
        <a:p>
          <a:pPr>
            <a:lnSpc>
              <a:spcPct val="100000"/>
            </a:lnSpc>
          </a:pPr>
          <a:endParaRPr lang="en-US"/>
        </a:p>
      </dgm:t>
    </dgm:pt>
    <dgm:pt modelId="{907469B1-3B3D-4D14-914C-A4583F631E1C}">
      <dgm:prSet/>
      <dgm:spPr/>
      <dgm:t>
        <a:bodyPr/>
        <a:lstStyle/>
        <a:p>
          <a:pPr>
            <a:lnSpc>
              <a:spcPct val="100000"/>
            </a:lnSpc>
          </a:pPr>
          <a:r>
            <a:rPr lang="en-US"/>
            <a:t>In the long run weather prediction using Machine Learning has a lot of advantages and thus it should be used globally.</a:t>
          </a:r>
        </a:p>
      </dgm:t>
    </dgm:pt>
    <dgm:pt modelId="{F0903444-00FA-4D68-A136-FC9991CD2E18}" type="parTrans" cxnId="{518EF13D-01F1-4759-A812-181928D7CAD7}">
      <dgm:prSet/>
      <dgm:spPr/>
      <dgm:t>
        <a:bodyPr/>
        <a:lstStyle/>
        <a:p>
          <a:endParaRPr lang="en-US"/>
        </a:p>
      </dgm:t>
    </dgm:pt>
    <dgm:pt modelId="{FC9F8C87-E31E-46AF-BBB8-84F8FF06648B}" type="sibTrans" cxnId="{518EF13D-01F1-4759-A812-181928D7CAD7}">
      <dgm:prSet/>
      <dgm:spPr/>
      <dgm:t>
        <a:bodyPr/>
        <a:lstStyle/>
        <a:p>
          <a:endParaRPr lang="en-US"/>
        </a:p>
      </dgm:t>
    </dgm:pt>
    <dgm:pt modelId="{8BDAC56C-2F90-4A43-8173-7415E3577E94}" type="pres">
      <dgm:prSet presAssocID="{8602540E-C584-45EC-8445-1C09C984B8DD}" presName="root" presStyleCnt="0">
        <dgm:presLayoutVars>
          <dgm:dir/>
          <dgm:resizeHandles val="exact"/>
        </dgm:presLayoutVars>
      </dgm:prSet>
      <dgm:spPr/>
    </dgm:pt>
    <dgm:pt modelId="{E6D5B03D-84EB-4911-B236-0027A7C62A9D}" type="pres">
      <dgm:prSet presAssocID="{8602540E-C584-45EC-8445-1C09C984B8DD}" presName="container" presStyleCnt="0">
        <dgm:presLayoutVars>
          <dgm:dir/>
          <dgm:resizeHandles val="exact"/>
        </dgm:presLayoutVars>
      </dgm:prSet>
      <dgm:spPr/>
    </dgm:pt>
    <dgm:pt modelId="{D30E6CB0-96A9-4A5C-BBE6-6AAA63ADC91E}" type="pres">
      <dgm:prSet presAssocID="{E3F2EF77-862F-4C6B-9FCD-4942D934F56F}" presName="compNode" presStyleCnt="0"/>
      <dgm:spPr/>
    </dgm:pt>
    <dgm:pt modelId="{9922A5FC-A0FB-4C96-A37F-0C1A6993FF7C}" type="pres">
      <dgm:prSet presAssocID="{E3F2EF77-862F-4C6B-9FCD-4942D934F56F}" presName="iconBgRect" presStyleLbl="bgShp" presStyleIdx="0" presStyleCnt="2"/>
      <dgm:spPr/>
    </dgm:pt>
    <dgm:pt modelId="{DAADD1FF-FDB5-444D-86F6-18EC445EA5C2}" type="pres">
      <dgm:prSet presAssocID="{E3F2EF77-862F-4C6B-9FCD-4942D934F56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ning"/>
        </a:ext>
      </dgm:extLst>
    </dgm:pt>
    <dgm:pt modelId="{9F672B8B-FFA4-4324-9970-90A96E6921BC}" type="pres">
      <dgm:prSet presAssocID="{E3F2EF77-862F-4C6B-9FCD-4942D934F56F}" presName="spaceRect" presStyleCnt="0"/>
      <dgm:spPr/>
    </dgm:pt>
    <dgm:pt modelId="{C536D2CA-1D33-41B1-B5C3-5A75D9EF73F2}" type="pres">
      <dgm:prSet presAssocID="{E3F2EF77-862F-4C6B-9FCD-4942D934F56F}" presName="textRect" presStyleLbl="revTx" presStyleIdx="0" presStyleCnt="2">
        <dgm:presLayoutVars>
          <dgm:chMax val="1"/>
          <dgm:chPref val="1"/>
        </dgm:presLayoutVars>
      </dgm:prSet>
      <dgm:spPr/>
    </dgm:pt>
    <dgm:pt modelId="{938EB704-A56E-46B1-A750-5ADDF4EBDC0A}" type="pres">
      <dgm:prSet presAssocID="{93C8A25B-F925-4A43-8409-71FD0E4AE714}" presName="sibTrans" presStyleLbl="sibTrans2D1" presStyleIdx="0" presStyleCnt="0"/>
      <dgm:spPr/>
    </dgm:pt>
    <dgm:pt modelId="{0B2A9D92-5BC2-408C-8799-21425E7150DF}" type="pres">
      <dgm:prSet presAssocID="{907469B1-3B3D-4D14-914C-A4583F631E1C}" presName="compNode" presStyleCnt="0"/>
      <dgm:spPr/>
    </dgm:pt>
    <dgm:pt modelId="{321D1B08-8450-4A3A-8DCF-FBEAE6823750}" type="pres">
      <dgm:prSet presAssocID="{907469B1-3B3D-4D14-914C-A4583F631E1C}" presName="iconBgRect" presStyleLbl="bgShp" presStyleIdx="1" presStyleCnt="2"/>
      <dgm:spPr/>
    </dgm:pt>
    <dgm:pt modelId="{117DF297-EEF5-4CBC-99C6-41E3C02F7A4F}" type="pres">
      <dgm:prSet presAssocID="{907469B1-3B3D-4D14-914C-A4583F631E1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C76D8068-418E-4CFD-882A-C7C19ADBE92B}" type="pres">
      <dgm:prSet presAssocID="{907469B1-3B3D-4D14-914C-A4583F631E1C}" presName="spaceRect" presStyleCnt="0"/>
      <dgm:spPr/>
    </dgm:pt>
    <dgm:pt modelId="{54E2C2A1-A502-4B26-B65D-6998E238355E}" type="pres">
      <dgm:prSet presAssocID="{907469B1-3B3D-4D14-914C-A4583F631E1C}" presName="textRect" presStyleLbl="revTx" presStyleIdx="1" presStyleCnt="2">
        <dgm:presLayoutVars>
          <dgm:chMax val="1"/>
          <dgm:chPref val="1"/>
        </dgm:presLayoutVars>
      </dgm:prSet>
      <dgm:spPr/>
    </dgm:pt>
  </dgm:ptLst>
  <dgm:cxnLst>
    <dgm:cxn modelId="{2A067A09-3292-4F01-9D79-F303603CB23C}" type="presOf" srcId="{907469B1-3B3D-4D14-914C-A4583F631E1C}" destId="{54E2C2A1-A502-4B26-B65D-6998E238355E}" srcOrd="0" destOrd="0" presId="urn:microsoft.com/office/officeart/2018/2/layout/IconCircleList"/>
    <dgm:cxn modelId="{23F65719-E410-464A-BC9E-851663FFAEDE}" type="presOf" srcId="{E3F2EF77-862F-4C6B-9FCD-4942D934F56F}" destId="{C536D2CA-1D33-41B1-B5C3-5A75D9EF73F2}" srcOrd="0" destOrd="0" presId="urn:microsoft.com/office/officeart/2018/2/layout/IconCircleList"/>
    <dgm:cxn modelId="{518EF13D-01F1-4759-A812-181928D7CAD7}" srcId="{8602540E-C584-45EC-8445-1C09C984B8DD}" destId="{907469B1-3B3D-4D14-914C-A4583F631E1C}" srcOrd="1" destOrd="0" parTransId="{F0903444-00FA-4D68-A136-FC9991CD2E18}" sibTransId="{FC9F8C87-E31E-46AF-BBB8-84F8FF06648B}"/>
    <dgm:cxn modelId="{C01BEA83-9BEB-4D89-8049-7D13B296A701}" srcId="{8602540E-C584-45EC-8445-1C09C984B8DD}" destId="{E3F2EF77-862F-4C6B-9FCD-4942D934F56F}" srcOrd="0" destOrd="0" parTransId="{657D22DA-2A47-4BB2-A43C-8A8E3701E7C7}" sibTransId="{93C8A25B-F925-4A43-8409-71FD0E4AE714}"/>
    <dgm:cxn modelId="{6B8804C4-ECA4-4525-BEE2-347A1E5500F5}" type="presOf" srcId="{93C8A25B-F925-4A43-8409-71FD0E4AE714}" destId="{938EB704-A56E-46B1-A750-5ADDF4EBDC0A}" srcOrd="0" destOrd="0" presId="urn:microsoft.com/office/officeart/2018/2/layout/IconCircleList"/>
    <dgm:cxn modelId="{7B22F8E7-C67D-428D-8D76-6F643AFCC87F}" type="presOf" srcId="{8602540E-C584-45EC-8445-1C09C984B8DD}" destId="{8BDAC56C-2F90-4A43-8173-7415E3577E94}" srcOrd="0" destOrd="0" presId="urn:microsoft.com/office/officeart/2018/2/layout/IconCircleList"/>
    <dgm:cxn modelId="{F85ABC2F-FA2C-4B55-A984-C18FD112DB74}" type="presParOf" srcId="{8BDAC56C-2F90-4A43-8173-7415E3577E94}" destId="{E6D5B03D-84EB-4911-B236-0027A7C62A9D}" srcOrd="0" destOrd="0" presId="urn:microsoft.com/office/officeart/2018/2/layout/IconCircleList"/>
    <dgm:cxn modelId="{778C6FDD-83CA-4AF1-84A6-135C403EC639}" type="presParOf" srcId="{E6D5B03D-84EB-4911-B236-0027A7C62A9D}" destId="{D30E6CB0-96A9-4A5C-BBE6-6AAA63ADC91E}" srcOrd="0" destOrd="0" presId="urn:microsoft.com/office/officeart/2018/2/layout/IconCircleList"/>
    <dgm:cxn modelId="{F306445D-A6F6-4F04-AD00-3D46F4F8E51B}" type="presParOf" srcId="{D30E6CB0-96A9-4A5C-BBE6-6AAA63ADC91E}" destId="{9922A5FC-A0FB-4C96-A37F-0C1A6993FF7C}" srcOrd="0" destOrd="0" presId="urn:microsoft.com/office/officeart/2018/2/layout/IconCircleList"/>
    <dgm:cxn modelId="{A06F9E54-490E-4B78-98CF-4245826E2F3E}" type="presParOf" srcId="{D30E6CB0-96A9-4A5C-BBE6-6AAA63ADC91E}" destId="{DAADD1FF-FDB5-444D-86F6-18EC445EA5C2}" srcOrd="1" destOrd="0" presId="urn:microsoft.com/office/officeart/2018/2/layout/IconCircleList"/>
    <dgm:cxn modelId="{71A1C6EE-C661-40B3-B72A-C633F253EFD5}" type="presParOf" srcId="{D30E6CB0-96A9-4A5C-BBE6-6AAA63ADC91E}" destId="{9F672B8B-FFA4-4324-9970-90A96E6921BC}" srcOrd="2" destOrd="0" presId="urn:microsoft.com/office/officeart/2018/2/layout/IconCircleList"/>
    <dgm:cxn modelId="{FE195C0A-14FC-4278-B8A8-C01C5AC8A6C5}" type="presParOf" srcId="{D30E6CB0-96A9-4A5C-BBE6-6AAA63ADC91E}" destId="{C536D2CA-1D33-41B1-B5C3-5A75D9EF73F2}" srcOrd="3" destOrd="0" presId="urn:microsoft.com/office/officeart/2018/2/layout/IconCircleList"/>
    <dgm:cxn modelId="{44E7E530-78DF-4B19-87CF-15D676A13E68}" type="presParOf" srcId="{E6D5B03D-84EB-4911-B236-0027A7C62A9D}" destId="{938EB704-A56E-46B1-A750-5ADDF4EBDC0A}" srcOrd="1" destOrd="0" presId="urn:microsoft.com/office/officeart/2018/2/layout/IconCircleList"/>
    <dgm:cxn modelId="{EEC6CCAE-B3B4-41E1-BE6C-C7CB5B43DB89}" type="presParOf" srcId="{E6D5B03D-84EB-4911-B236-0027A7C62A9D}" destId="{0B2A9D92-5BC2-408C-8799-21425E7150DF}" srcOrd="2" destOrd="0" presId="urn:microsoft.com/office/officeart/2018/2/layout/IconCircleList"/>
    <dgm:cxn modelId="{AC48BBFF-1AE9-47C9-87C1-053ABBDCB995}" type="presParOf" srcId="{0B2A9D92-5BC2-408C-8799-21425E7150DF}" destId="{321D1B08-8450-4A3A-8DCF-FBEAE6823750}" srcOrd="0" destOrd="0" presId="urn:microsoft.com/office/officeart/2018/2/layout/IconCircleList"/>
    <dgm:cxn modelId="{0005AFCA-0F15-47A8-BDC8-C406A4D51F47}" type="presParOf" srcId="{0B2A9D92-5BC2-408C-8799-21425E7150DF}" destId="{117DF297-EEF5-4CBC-99C6-41E3C02F7A4F}" srcOrd="1" destOrd="0" presId="urn:microsoft.com/office/officeart/2018/2/layout/IconCircleList"/>
    <dgm:cxn modelId="{39EE4F61-5938-45EC-AC35-0B285C300B30}" type="presParOf" srcId="{0B2A9D92-5BC2-408C-8799-21425E7150DF}" destId="{C76D8068-418E-4CFD-882A-C7C19ADBE92B}" srcOrd="2" destOrd="0" presId="urn:microsoft.com/office/officeart/2018/2/layout/IconCircleList"/>
    <dgm:cxn modelId="{DA3E4355-8EA4-4909-A43F-67DFA87AC7A1}" type="presParOf" srcId="{0B2A9D92-5BC2-408C-8799-21425E7150DF}" destId="{54E2C2A1-A502-4B26-B65D-6998E238355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BE073E-4AD3-4BA7-BAAE-6A271023606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56A36B6-6A70-45B1-AB07-D7BF7998F189}">
      <dgm:prSet/>
      <dgm:spPr/>
      <dgm:t>
        <a:bodyPr/>
        <a:lstStyle/>
        <a:p>
          <a:pPr>
            <a:lnSpc>
              <a:spcPct val="100000"/>
            </a:lnSpc>
          </a:pPr>
          <a:r>
            <a:rPr lang="en-US"/>
            <a:t>Weather Forecasting Using Deep(machine)Learning Techniques-IEEEConferencePublication,ieeexplore.ieee.org/document/7415154.</a:t>
          </a:r>
        </a:p>
      </dgm:t>
    </dgm:pt>
    <dgm:pt modelId="{B198B3DA-B32F-45AA-A3E2-B09CA35F1115}" type="parTrans" cxnId="{23C159DB-F8A4-4F97-9928-CD489E436873}">
      <dgm:prSet/>
      <dgm:spPr/>
      <dgm:t>
        <a:bodyPr/>
        <a:lstStyle/>
        <a:p>
          <a:endParaRPr lang="en-US"/>
        </a:p>
      </dgm:t>
    </dgm:pt>
    <dgm:pt modelId="{D31B510D-AEA8-454B-B9A0-1371A404AE05}" type="sibTrans" cxnId="{23C159DB-F8A4-4F97-9928-CD489E436873}">
      <dgm:prSet/>
      <dgm:spPr/>
      <dgm:t>
        <a:bodyPr/>
        <a:lstStyle/>
        <a:p>
          <a:endParaRPr lang="en-US"/>
        </a:p>
      </dgm:t>
    </dgm:pt>
    <dgm:pt modelId="{C7B00F77-8F2A-4680-B024-57F265F326F2}">
      <dgm:prSet/>
      <dgm:spPr/>
      <dgm:t>
        <a:bodyPr/>
        <a:lstStyle/>
        <a:p>
          <a:pPr>
            <a:lnSpc>
              <a:spcPct val="100000"/>
            </a:lnSpc>
          </a:pPr>
          <a:r>
            <a:rPr lang="en-US"/>
            <a:t>“Weather.”Kaggle,www.kaggle.com/tags/weather.</a:t>
          </a:r>
        </a:p>
      </dgm:t>
    </dgm:pt>
    <dgm:pt modelId="{A65E7D21-09A9-4674-8181-127D45F2B969}" type="parTrans" cxnId="{98073394-A18C-46C5-B9F0-E3BB6E37F5E8}">
      <dgm:prSet/>
      <dgm:spPr/>
      <dgm:t>
        <a:bodyPr/>
        <a:lstStyle/>
        <a:p>
          <a:endParaRPr lang="en-US"/>
        </a:p>
      </dgm:t>
    </dgm:pt>
    <dgm:pt modelId="{847B030E-FACF-422C-A304-38D9E4B15481}" type="sibTrans" cxnId="{98073394-A18C-46C5-B9F0-E3BB6E37F5E8}">
      <dgm:prSet/>
      <dgm:spPr/>
      <dgm:t>
        <a:bodyPr/>
        <a:lstStyle/>
        <a:p>
          <a:endParaRPr lang="en-US"/>
        </a:p>
      </dgm:t>
    </dgm:pt>
    <dgm:pt modelId="{AEFFD0F6-5EF0-49BB-943A-858A3BA7D955}" type="pres">
      <dgm:prSet presAssocID="{1BBE073E-4AD3-4BA7-BAAE-6A2710236062}" presName="root" presStyleCnt="0">
        <dgm:presLayoutVars>
          <dgm:dir/>
          <dgm:resizeHandles val="exact"/>
        </dgm:presLayoutVars>
      </dgm:prSet>
      <dgm:spPr/>
    </dgm:pt>
    <dgm:pt modelId="{E10744AE-51FE-496F-BBA0-B5EACA4A062B}" type="pres">
      <dgm:prSet presAssocID="{556A36B6-6A70-45B1-AB07-D7BF7998F189}" presName="compNode" presStyleCnt="0"/>
      <dgm:spPr/>
    </dgm:pt>
    <dgm:pt modelId="{CBF1522F-6C18-41F4-BE4A-00A98979662B}" type="pres">
      <dgm:prSet presAssocID="{556A36B6-6A70-45B1-AB07-D7BF7998F189}" presName="bgRect" presStyleLbl="bgShp" presStyleIdx="0" presStyleCnt="2"/>
      <dgm:spPr/>
    </dgm:pt>
    <dgm:pt modelId="{7958D255-5495-404C-B776-08EB5E51BC13}" type="pres">
      <dgm:prSet presAssocID="{556A36B6-6A70-45B1-AB07-D7BF7998F18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878E8139-A868-41CB-A0D7-7C00F7BF2D1C}" type="pres">
      <dgm:prSet presAssocID="{556A36B6-6A70-45B1-AB07-D7BF7998F189}" presName="spaceRect" presStyleCnt="0"/>
      <dgm:spPr/>
    </dgm:pt>
    <dgm:pt modelId="{9466CAB0-53F1-4E52-AB59-7E7235336521}" type="pres">
      <dgm:prSet presAssocID="{556A36B6-6A70-45B1-AB07-D7BF7998F189}" presName="parTx" presStyleLbl="revTx" presStyleIdx="0" presStyleCnt="2">
        <dgm:presLayoutVars>
          <dgm:chMax val="0"/>
          <dgm:chPref val="0"/>
        </dgm:presLayoutVars>
      </dgm:prSet>
      <dgm:spPr/>
    </dgm:pt>
    <dgm:pt modelId="{30D4F14D-890C-4FC6-929B-2183D2A2BA2F}" type="pres">
      <dgm:prSet presAssocID="{D31B510D-AEA8-454B-B9A0-1371A404AE05}" presName="sibTrans" presStyleCnt="0"/>
      <dgm:spPr/>
    </dgm:pt>
    <dgm:pt modelId="{8C7125A1-9E67-4572-89C4-71FEF04A03E0}" type="pres">
      <dgm:prSet presAssocID="{C7B00F77-8F2A-4680-B024-57F265F326F2}" presName="compNode" presStyleCnt="0"/>
      <dgm:spPr/>
    </dgm:pt>
    <dgm:pt modelId="{CC1A5C2A-57AD-471F-A55F-4CEA958FD01E}" type="pres">
      <dgm:prSet presAssocID="{C7B00F77-8F2A-4680-B024-57F265F326F2}" presName="bgRect" presStyleLbl="bgShp" presStyleIdx="1" presStyleCnt="2"/>
      <dgm:spPr/>
    </dgm:pt>
    <dgm:pt modelId="{BCDA825D-4801-4A25-85FF-B4E53E3D754E}" type="pres">
      <dgm:prSet presAssocID="{C7B00F77-8F2A-4680-B024-57F265F326F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iny scene"/>
        </a:ext>
      </dgm:extLst>
    </dgm:pt>
    <dgm:pt modelId="{B4B22A61-1734-4E43-84B4-7498D2E1E4C6}" type="pres">
      <dgm:prSet presAssocID="{C7B00F77-8F2A-4680-B024-57F265F326F2}" presName="spaceRect" presStyleCnt="0"/>
      <dgm:spPr/>
    </dgm:pt>
    <dgm:pt modelId="{8B717AA8-DDB8-4FE0-ACB2-1DCA42BA0E3A}" type="pres">
      <dgm:prSet presAssocID="{C7B00F77-8F2A-4680-B024-57F265F326F2}" presName="parTx" presStyleLbl="revTx" presStyleIdx="1" presStyleCnt="2">
        <dgm:presLayoutVars>
          <dgm:chMax val="0"/>
          <dgm:chPref val="0"/>
        </dgm:presLayoutVars>
      </dgm:prSet>
      <dgm:spPr/>
    </dgm:pt>
  </dgm:ptLst>
  <dgm:cxnLst>
    <dgm:cxn modelId="{D3A16B0D-7420-4370-B300-3B6697DAF456}" type="presOf" srcId="{1BBE073E-4AD3-4BA7-BAAE-6A2710236062}" destId="{AEFFD0F6-5EF0-49BB-943A-858A3BA7D955}" srcOrd="0" destOrd="0" presId="urn:microsoft.com/office/officeart/2018/2/layout/IconVerticalSolidList"/>
    <dgm:cxn modelId="{16E7A637-D560-4C1D-A77B-18CB524E2304}" type="presOf" srcId="{C7B00F77-8F2A-4680-B024-57F265F326F2}" destId="{8B717AA8-DDB8-4FE0-ACB2-1DCA42BA0E3A}" srcOrd="0" destOrd="0" presId="urn:microsoft.com/office/officeart/2018/2/layout/IconVerticalSolidList"/>
    <dgm:cxn modelId="{98073394-A18C-46C5-B9F0-E3BB6E37F5E8}" srcId="{1BBE073E-4AD3-4BA7-BAAE-6A2710236062}" destId="{C7B00F77-8F2A-4680-B024-57F265F326F2}" srcOrd="1" destOrd="0" parTransId="{A65E7D21-09A9-4674-8181-127D45F2B969}" sibTransId="{847B030E-FACF-422C-A304-38D9E4B15481}"/>
    <dgm:cxn modelId="{D15517A0-FA04-4FB4-93CD-01260D476D24}" type="presOf" srcId="{556A36B6-6A70-45B1-AB07-D7BF7998F189}" destId="{9466CAB0-53F1-4E52-AB59-7E7235336521}" srcOrd="0" destOrd="0" presId="urn:microsoft.com/office/officeart/2018/2/layout/IconVerticalSolidList"/>
    <dgm:cxn modelId="{23C159DB-F8A4-4F97-9928-CD489E436873}" srcId="{1BBE073E-4AD3-4BA7-BAAE-6A2710236062}" destId="{556A36B6-6A70-45B1-AB07-D7BF7998F189}" srcOrd="0" destOrd="0" parTransId="{B198B3DA-B32F-45AA-A3E2-B09CA35F1115}" sibTransId="{D31B510D-AEA8-454B-B9A0-1371A404AE05}"/>
    <dgm:cxn modelId="{7A2BC89F-AC1D-4B50-A65A-C60EC458A494}" type="presParOf" srcId="{AEFFD0F6-5EF0-49BB-943A-858A3BA7D955}" destId="{E10744AE-51FE-496F-BBA0-B5EACA4A062B}" srcOrd="0" destOrd="0" presId="urn:microsoft.com/office/officeart/2018/2/layout/IconVerticalSolidList"/>
    <dgm:cxn modelId="{C2B877CE-8F13-4B97-91EC-5ADB78461B42}" type="presParOf" srcId="{E10744AE-51FE-496F-BBA0-B5EACA4A062B}" destId="{CBF1522F-6C18-41F4-BE4A-00A98979662B}" srcOrd="0" destOrd="0" presId="urn:microsoft.com/office/officeart/2018/2/layout/IconVerticalSolidList"/>
    <dgm:cxn modelId="{5D024E39-46B7-4282-BEEA-5DC5B27B4E8A}" type="presParOf" srcId="{E10744AE-51FE-496F-BBA0-B5EACA4A062B}" destId="{7958D255-5495-404C-B776-08EB5E51BC13}" srcOrd="1" destOrd="0" presId="urn:microsoft.com/office/officeart/2018/2/layout/IconVerticalSolidList"/>
    <dgm:cxn modelId="{58B90756-83FF-4041-8099-F50F7AE62F1E}" type="presParOf" srcId="{E10744AE-51FE-496F-BBA0-B5EACA4A062B}" destId="{878E8139-A868-41CB-A0D7-7C00F7BF2D1C}" srcOrd="2" destOrd="0" presId="urn:microsoft.com/office/officeart/2018/2/layout/IconVerticalSolidList"/>
    <dgm:cxn modelId="{AF4FF2EE-384F-4B9C-8217-CA92B9707DC3}" type="presParOf" srcId="{E10744AE-51FE-496F-BBA0-B5EACA4A062B}" destId="{9466CAB0-53F1-4E52-AB59-7E7235336521}" srcOrd="3" destOrd="0" presId="urn:microsoft.com/office/officeart/2018/2/layout/IconVerticalSolidList"/>
    <dgm:cxn modelId="{79C8B1B5-5100-42BA-9A43-C39A06602BB2}" type="presParOf" srcId="{AEFFD0F6-5EF0-49BB-943A-858A3BA7D955}" destId="{30D4F14D-890C-4FC6-929B-2183D2A2BA2F}" srcOrd="1" destOrd="0" presId="urn:microsoft.com/office/officeart/2018/2/layout/IconVerticalSolidList"/>
    <dgm:cxn modelId="{95A651CF-C5ED-4725-B051-314E5B1B03C1}" type="presParOf" srcId="{AEFFD0F6-5EF0-49BB-943A-858A3BA7D955}" destId="{8C7125A1-9E67-4572-89C4-71FEF04A03E0}" srcOrd="2" destOrd="0" presId="urn:microsoft.com/office/officeart/2018/2/layout/IconVerticalSolidList"/>
    <dgm:cxn modelId="{0A711E42-A23B-4665-9FC2-181EF0478F26}" type="presParOf" srcId="{8C7125A1-9E67-4572-89C4-71FEF04A03E0}" destId="{CC1A5C2A-57AD-471F-A55F-4CEA958FD01E}" srcOrd="0" destOrd="0" presId="urn:microsoft.com/office/officeart/2018/2/layout/IconVerticalSolidList"/>
    <dgm:cxn modelId="{860565F6-A206-4762-AEFF-22BE1B247FD9}" type="presParOf" srcId="{8C7125A1-9E67-4572-89C4-71FEF04A03E0}" destId="{BCDA825D-4801-4A25-85FF-B4E53E3D754E}" srcOrd="1" destOrd="0" presId="urn:microsoft.com/office/officeart/2018/2/layout/IconVerticalSolidList"/>
    <dgm:cxn modelId="{084913D8-1FE6-4381-BBE1-DF79E4107394}" type="presParOf" srcId="{8C7125A1-9E67-4572-89C4-71FEF04A03E0}" destId="{B4B22A61-1734-4E43-84B4-7498D2E1E4C6}" srcOrd="2" destOrd="0" presId="urn:microsoft.com/office/officeart/2018/2/layout/IconVerticalSolidList"/>
    <dgm:cxn modelId="{4BAC0A35-E5B2-4849-A6EC-7CF6FB242CB1}" type="presParOf" srcId="{8C7125A1-9E67-4572-89C4-71FEF04A03E0}" destId="{8B717AA8-DDB8-4FE0-ACB2-1DCA42BA0E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A0728-ED43-473D-AE74-86A015B95298}">
      <dsp:nvSpPr>
        <dsp:cNvPr id="0" name=""/>
        <dsp:cNvSpPr/>
      </dsp:nvSpPr>
      <dsp:spPr>
        <a:xfrm>
          <a:off x="0" y="3399"/>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86DD90-9CC5-49CE-BDEF-06AA81E54E4D}">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F650E8-3892-4DED-9105-888FC73BC5F9}">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IN" sz="1800" kern="1200"/>
            <a:t>In past years, many researchers work on weather prediction using different techniques.</a:t>
          </a:r>
          <a:endParaRPr lang="en-US" sz="1800" kern="1200"/>
        </a:p>
      </dsp:txBody>
      <dsp:txXfrm>
        <a:off x="836323" y="3399"/>
        <a:ext cx="9679276" cy="724089"/>
      </dsp:txXfrm>
    </dsp:sp>
    <dsp:sp modelId="{6B752F4D-A490-4968-94A2-61DAFE2A48FD}">
      <dsp:nvSpPr>
        <dsp:cNvPr id="0" name=""/>
        <dsp:cNvSpPr/>
      </dsp:nvSpPr>
      <dsp:spPr>
        <a:xfrm>
          <a:off x="0" y="908511"/>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3A7C4B-1B79-4126-9B10-769D637C71ED}">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769511-8994-4DC6-9433-5AD6C164AE84}">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IN" sz="1800" kern="1200"/>
            <a:t>Researcher analysis on different Machine Learning Algorithms. Firstly, describes weather prediction has many different problems.</a:t>
          </a:r>
          <a:endParaRPr lang="en-US" sz="1800" kern="1200"/>
        </a:p>
      </dsp:txBody>
      <dsp:txXfrm>
        <a:off x="836323" y="908511"/>
        <a:ext cx="9679276" cy="724089"/>
      </dsp:txXfrm>
    </dsp:sp>
    <dsp:sp modelId="{35992B83-245B-4A62-87B2-A6BCC0B62064}">
      <dsp:nvSpPr>
        <dsp:cNvPr id="0" name=""/>
        <dsp:cNvSpPr/>
      </dsp:nvSpPr>
      <dsp:spPr>
        <a:xfrm>
          <a:off x="0" y="1813624"/>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000455-5AC8-4F23-B250-F21DAA7D28AA}">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A85284-51AD-4956-AF6A-45C63F90130D}">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IN" sz="1800" kern="1200"/>
            <a:t>Even the simplest weather predictions are not perfect. Prediction of forecast varies from one to two degrees of the actual temperature.</a:t>
          </a:r>
          <a:endParaRPr lang="en-US" sz="1800" kern="1200"/>
        </a:p>
      </dsp:txBody>
      <dsp:txXfrm>
        <a:off x="836323" y="1813624"/>
        <a:ext cx="9679276" cy="724089"/>
      </dsp:txXfrm>
    </dsp:sp>
    <dsp:sp modelId="{80FA6A5B-2D61-4F99-8AAA-CD88123A7072}">
      <dsp:nvSpPr>
        <dsp:cNvPr id="0" name=""/>
        <dsp:cNvSpPr/>
      </dsp:nvSpPr>
      <dsp:spPr>
        <a:xfrm>
          <a:off x="0" y="2718736"/>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591AA7-7E62-401B-8224-96943DC1162A}">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DB3B43-807A-4C2C-B1FA-FBA4BF5A0B8D}">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IN" sz="1800" kern="1200"/>
            <a:t>Furthermore, weather prediction in some areas where the climate is not consistent is off even more.</a:t>
          </a:r>
          <a:endParaRPr lang="en-US" sz="1800" kern="1200"/>
        </a:p>
      </dsp:txBody>
      <dsp:txXfrm>
        <a:off x="836323" y="2718736"/>
        <a:ext cx="9679276" cy="724089"/>
      </dsp:txXfrm>
    </dsp:sp>
    <dsp:sp modelId="{FD5FA0FB-35ED-46BC-B3FC-B65D25CD9191}">
      <dsp:nvSpPr>
        <dsp:cNvPr id="0" name=""/>
        <dsp:cNvSpPr/>
      </dsp:nvSpPr>
      <dsp:spPr>
        <a:xfrm>
          <a:off x="0" y="3623848"/>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2F9ACB-8F11-4154-8442-985927C1C33A}">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94367-0DC2-4BFB-BFF8-9B441E01FFD4}">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IN" sz="1800" kern="1200"/>
            <a:t>Machine Learning Algorithms Classification, Logistic Regression, Decision regression are used to evaluate more accurate output.</a:t>
          </a:r>
          <a:endParaRPr lang="en-US" sz="1800" kern="1200"/>
        </a:p>
      </dsp:txBody>
      <dsp:txXfrm>
        <a:off x="836323" y="3623848"/>
        <a:ext cx="9679276" cy="724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5CDEE6-557E-4A93-A1AF-34EE9E593775}">
      <dsp:nvSpPr>
        <dsp:cNvPr id="0" name=""/>
        <dsp:cNvSpPr/>
      </dsp:nvSpPr>
      <dsp:spPr>
        <a:xfrm>
          <a:off x="0" y="768019"/>
          <a:ext cx="5744684" cy="14178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C8A1B1-0DC7-4507-9144-B546F8F74F61}">
      <dsp:nvSpPr>
        <dsp:cNvPr id="0" name=""/>
        <dsp:cNvSpPr/>
      </dsp:nvSpPr>
      <dsp:spPr>
        <a:xfrm>
          <a:off x="428909" y="1087043"/>
          <a:ext cx="779835" cy="779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4FEF9F-B5E5-4BE4-B8EE-08EAB4E9D986}">
      <dsp:nvSpPr>
        <dsp:cNvPr id="0" name=""/>
        <dsp:cNvSpPr/>
      </dsp:nvSpPr>
      <dsp:spPr>
        <a:xfrm>
          <a:off x="1637654" y="768019"/>
          <a:ext cx="4107030" cy="1417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059" tIns="150059" rIns="150059" bIns="150059" numCol="1" spcCol="1270" anchor="ctr" anchorCtr="0">
          <a:noAutofit/>
        </a:bodyPr>
        <a:lstStyle/>
        <a:p>
          <a:pPr marL="0" lvl="0" indent="0" algn="l" defTabSz="1111250">
            <a:lnSpc>
              <a:spcPct val="90000"/>
            </a:lnSpc>
            <a:spcBef>
              <a:spcPct val="0"/>
            </a:spcBef>
            <a:spcAft>
              <a:spcPct val="35000"/>
            </a:spcAft>
            <a:buNone/>
          </a:pPr>
          <a:r>
            <a:rPr lang="en-US" sz="2500" kern="1200"/>
            <a:t>Groups the unlabeled dataset into different clusters</a:t>
          </a:r>
        </a:p>
      </dsp:txBody>
      <dsp:txXfrm>
        <a:off x="1637654" y="768019"/>
        <a:ext cx="4107030" cy="1417882"/>
      </dsp:txXfrm>
    </dsp:sp>
    <dsp:sp modelId="{1E9BF060-5994-47EE-AAE8-44954ECDD842}">
      <dsp:nvSpPr>
        <dsp:cNvPr id="0" name=""/>
        <dsp:cNvSpPr/>
      </dsp:nvSpPr>
      <dsp:spPr>
        <a:xfrm>
          <a:off x="0" y="2540373"/>
          <a:ext cx="5744684" cy="14178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5BA6C4-E37E-4543-8A4E-474503A75693}">
      <dsp:nvSpPr>
        <dsp:cNvPr id="0" name=""/>
        <dsp:cNvSpPr/>
      </dsp:nvSpPr>
      <dsp:spPr>
        <a:xfrm>
          <a:off x="428909" y="2859396"/>
          <a:ext cx="779835" cy="779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743C06-2A91-4F04-B10B-9D3A26326477}">
      <dsp:nvSpPr>
        <dsp:cNvPr id="0" name=""/>
        <dsp:cNvSpPr/>
      </dsp:nvSpPr>
      <dsp:spPr>
        <a:xfrm>
          <a:off x="1637654" y="2540373"/>
          <a:ext cx="2585108" cy="1417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059" tIns="150059" rIns="150059" bIns="150059" numCol="1" spcCol="1270" anchor="ctr" anchorCtr="0">
          <a:noAutofit/>
        </a:bodyPr>
        <a:lstStyle/>
        <a:p>
          <a:pPr marL="0" lvl="0" indent="0" algn="l" defTabSz="1111250">
            <a:lnSpc>
              <a:spcPct val="90000"/>
            </a:lnSpc>
            <a:spcBef>
              <a:spcPct val="0"/>
            </a:spcBef>
            <a:spcAft>
              <a:spcPct val="35000"/>
            </a:spcAft>
            <a:buNone/>
          </a:pPr>
          <a:r>
            <a:rPr lang="en-US" sz="2500" kern="1200"/>
            <a:t>Mainly performs two tasks:</a:t>
          </a:r>
        </a:p>
      </dsp:txBody>
      <dsp:txXfrm>
        <a:off x="1637654" y="2540373"/>
        <a:ext cx="2585108" cy="1417882"/>
      </dsp:txXfrm>
    </dsp:sp>
    <dsp:sp modelId="{C3BE0722-9D82-46F1-A3D4-BD969B565313}">
      <dsp:nvSpPr>
        <dsp:cNvPr id="0" name=""/>
        <dsp:cNvSpPr/>
      </dsp:nvSpPr>
      <dsp:spPr>
        <a:xfrm>
          <a:off x="4222762" y="2540373"/>
          <a:ext cx="1521922" cy="1417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059" tIns="150059" rIns="150059" bIns="150059" numCol="1" spcCol="1270" anchor="ctr" anchorCtr="0">
          <a:noAutofit/>
        </a:bodyPr>
        <a:lstStyle/>
        <a:p>
          <a:pPr marL="0" lvl="0" indent="0" algn="l" defTabSz="622300">
            <a:lnSpc>
              <a:spcPct val="90000"/>
            </a:lnSpc>
            <a:spcBef>
              <a:spcPct val="0"/>
            </a:spcBef>
            <a:spcAft>
              <a:spcPct val="35000"/>
            </a:spcAft>
            <a:buNone/>
          </a:pPr>
          <a:r>
            <a:rPr lang="en-US" sz="1400" kern="1200"/>
            <a:t>K center points</a:t>
          </a:r>
        </a:p>
        <a:p>
          <a:pPr marL="0" lvl="0" indent="0" algn="l" defTabSz="622300">
            <a:lnSpc>
              <a:spcPct val="90000"/>
            </a:lnSpc>
            <a:spcBef>
              <a:spcPct val="0"/>
            </a:spcBef>
            <a:spcAft>
              <a:spcPct val="35000"/>
            </a:spcAft>
            <a:buNone/>
          </a:pPr>
          <a:r>
            <a:rPr lang="en-US" sz="1400" kern="1200"/>
            <a:t>Assigns each data point to its closest k-center</a:t>
          </a:r>
        </a:p>
      </dsp:txBody>
      <dsp:txXfrm>
        <a:off x="4222762" y="2540373"/>
        <a:ext cx="1521922" cy="14178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B9083-1380-466B-9C65-FF9CEEAC7FE8}">
      <dsp:nvSpPr>
        <dsp:cNvPr id="0" name=""/>
        <dsp:cNvSpPr/>
      </dsp:nvSpPr>
      <dsp:spPr>
        <a:xfrm>
          <a:off x="0" y="768019"/>
          <a:ext cx="5744684" cy="14178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ADDEEC-3DA4-4332-989F-D041F746C4E9}">
      <dsp:nvSpPr>
        <dsp:cNvPr id="0" name=""/>
        <dsp:cNvSpPr/>
      </dsp:nvSpPr>
      <dsp:spPr>
        <a:xfrm>
          <a:off x="428909" y="1087043"/>
          <a:ext cx="779835" cy="779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6A9E4C-EFDB-4A6A-A816-C8B8AD777C87}">
      <dsp:nvSpPr>
        <dsp:cNvPr id="0" name=""/>
        <dsp:cNvSpPr/>
      </dsp:nvSpPr>
      <dsp:spPr>
        <a:xfrm>
          <a:off x="1637654" y="768019"/>
          <a:ext cx="4107030" cy="1417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059" tIns="150059" rIns="150059" bIns="150059" numCol="1" spcCol="1270" anchor="ctr" anchorCtr="0">
          <a:noAutofit/>
        </a:bodyPr>
        <a:lstStyle/>
        <a:p>
          <a:pPr marL="0" lvl="0" indent="0" algn="l" defTabSz="889000">
            <a:lnSpc>
              <a:spcPct val="90000"/>
            </a:lnSpc>
            <a:spcBef>
              <a:spcPct val="0"/>
            </a:spcBef>
            <a:spcAft>
              <a:spcPct val="35000"/>
            </a:spcAft>
            <a:buNone/>
          </a:pPr>
          <a:r>
            <a:rPr lang="en-US" sz="2000" kern="1200"/>
            <a:t>Graphical representation for getting all the possible solutions to a problem/decision</a:t>
          </a:r>
        </a:p>
      </dsp:txBody>
      <dsp:txXfrm>
        <a:off x="1637654" y="768019"/>
        <a:ext cx="4107030" cy="1417882"/>
      </dsp:txXfrm>
    </dsp:sp>
    <dsp:sp modelId="{5A92BBF8-7EE4-48BA-BABD-EA062C7A0D45}">
      <dsp:nvSpPr>
        <dsp:cNvPr id="0" name=""/>
        <dsp:cNvSpPr/>
      </dsp:nvSpPr>
      <dsp:spPr>
        <a:xfrm>
          <a:off x="0" y="2540373"/>
          <a:ext cx="5744684" cy="14178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3B4C14-9F13-427C-83D4-B584B556B510}">
      <dsp:nvSpPr>
        <dsp:cNvPr id="0" name=""/>
        <dsp:cNvSpPr/>
      </dsp:nvSpPr>
      <dsp:spPr>
        <a:xfrm>
          <a:off x="428909" y="2859396"/>
          <a:ext cx="779835" cy="779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4AEDEA-BB74-4B4D-A4E9-40BC25F5A2C6}">
      <dsp:nvSpPr>
        <dsp:cNvPr id="0" name=""/>
        <dsp:cNvSpPr/>
      </dsp:nvSpPr>
      <dsp:spPr>
        <a:xfrm>
          <a:off x="1637654" y="2540373"/>
          <a:ext cx="4107030" cy="1417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059" tIns="150059" rIns="150059" bIns="150059" numCol="1" spcCol="1270" anchor="ctr" anchorCtr="0">
          <a:noAutofit/>
        </a:bodyPr>
        <a:lstStyle/>
        <a:p>
          <a:pPr marL="0" lvl="0" indent="0" algn="l" defTabSz="889000">
            <a:lnSpc>
              <a:spcPct val="90000"/>
            </a:lnSpc>
            <a:spcBef>
              <a:spcPct val="0"/>
            </a:spcBef>
            <a:spcAft>
              <a:spcPct val="35000"/>
            </a:spcAft>
            <a:buNone/>
          </a:pPr>
          <a:r>
            <a:rPr lang="en-US" sz="2000" kern="1200"/>
            <a:t>A decision tree simply asks a question, and based on the answer (Yes/No), it further split the tree into subtrees.</a:t>
          </a:r>
        </a:p>
      </dsp:txBody>
      <dsp:txXfrm>
        <a:off x="1637654" y="2540373"/>
        <a:ext cx="4107030" cy="14178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2A5FC-A0FB-4C96-A37F-0C1A6993FF7C}">
      <dsp:nvSpPr>
        <dsp:cNvPr id="0" name=""/>
        <dsp:cNvSpPr/>
      </dsp:nvSpPr>
      <dsp:spPr>
        <a:xfrm>
          <a:off x="212335" y="1507711"/>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ADD1FF-FDB5-444D-86F6-18EC445EA5C2}">
      <dsp:nvSpPr>
        <dsp:cNvPr id="0" name=""/>
        <dsp:cNvSpPr/>
      </dsp:nvSpPr>
      <dsp:spPr>
        <a:xfrm>
          <a:off x="492877" y="1788253"/>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36D2CA-1D33-41B1-B5C3-5A75D9EF73F2}">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Our proposed solution of using Machine learning for weather predicting is relatively robust to most atmospheric disturbances when compared to traditional methods.</a:t>
          </a:r>
        </a:p>
      </dsp:txBody>
      <dsp:txXfrm>
        <a:off x="1834517" y="1507711"/>
        <a:ext cx="3148942" cy="1335915"/>
      </dsp:txXfrm>
    </dsp:sp>
    <dsp:sp modelId="{321D1B08-8450-4A3A-8DCF-FBEAE6823750}">
      <dsp:nvSpPr>
        <dsp:cNvPr id="0" name=""/>
        <dsp:cNvSpPr/>
      </dsp:nvSpPr>
      <dsp:spPr>
        <a:xfrm>
          <a:off x="5532139" y="1507711"/>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7DF297-EEF5-4CBC-99C6-41E3C02F7A4F}">
      <dsp:nvSpPr>
        <dsp:cNvPr id="0" name=""/>
        <dsp:cNvSpPr/>
      </dsp:nvSpPr>
      <dsp:spPr>
        <a:xfrm>
          <a:off x="5812681" y="1788253"/>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E2C2A1-A502-4B26-B65D-6998E238355E}">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In the long run weather prediction using Machine Learning has a lot of advantages and thus it should be used globally.</a:t>
          </a:r>
        </a:p>
      </dsp:txBody>
      <dsp:txXfrm>
        <a:off x="7154322" y="1507711"/>
        <a:ext cx="3148942" cy="13359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1522F-6C18-41F4-BE4A-00A98979662B}">
      <dsp:nvSpPr>
        <dsp:cNvPr id="0" name=""/>
        <dsp:cNvSpPr/>
      </dsp:nvSpPr>
      <dsp:spPr>
        <a:xfrm>
          <a:off x="0" y="620414"/>
          <a:ext cx="9639300" cy="11453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58D255-5495-404C-B776-08EB5E51BC13}">
      <dsp:nvSpPr>
        <dsp:cNvPr id="0" name=""/>
        <dsp:cNvSpPr/>
      </dsp:nvSpPr>
      <dsp:spPr>
        <a:xfrm>
          <a:off x="346477" y="878125"/>
          <a:ext cx="629959" cy="6299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66CAB0-53F1-4E52-AB59-7E7235336521}">
      <dsp:nvSpPr>
        <dsp:cNvPr id="0" name=""/>
        <dsp:cNvSpPr/>
      </dsp:nvSpPr>
      <dsp:spPr>
        <a:xfrm>
          <a:off x="1322915" y="620414"/>
          <a:ext cx="8316384" cy="1145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20" tIns="121220" rIns="121220" bIns="121220" numCol="1" spcCol="1270" anchor="ctr" anchorCtr="0">
          <a:noAutofit/>
        </a:bodyPr>
        <a:lstStyle/>
        <a:p>
          <a:pPr marL="0" lvl="0" indent="0" algn="l" defTabSz="977900">
            <a:lnSpc>
              <a:spcPct val="100000"/>
            </a:lnSpc>
            <a:spcBef>
              <a:spcPct val="0"/>
            </a:spcBef>
            <a:spcAft>
              <a:spcPct val="35000"/>
            </a:spcAft>
            <a:buNone/>
          </a:pPr>
          <a:r>
            <a:rPr lang="en-US" sz="2200" kern="1200"/>
            <a:t>Weather Forecasting Using Deep(machine)Learning Techniques-IEEEConferencePublication,ieeexplore.ieee.org/document/7415154.</a:t>
          </a:r>
        </a:p>
      </dsp:txBody>
      <dsp:txXfrm>
        <a:off x="1322915" y="620414"/>
        <a:ext cx="8316384" cy="1145381"/>
      </dsp:txXfrm>
    </dsp:sp>
    <dsp:sp modelId="{CC1A5C2A-57AD-471F-A55F-4CEA958FD01E}">
      <dsp:nvSpPr>
        <dsp:cNvPr id="0" name=""/>
        <dsp:cNvSpPr/>
      </dsp:nvSpPr>
      <dsp:spPr>
        <a:xfrm>
          <a:off x="0" y="2052141"/>
          <a:ext cx="9639300" cy="11453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DA825D-4801-4A25-85FF-B4E53E3D754E}">
      <dsp:nvSpPr>
        <dsp:cNvPr id="0" name=""/>
        <dsp:cNvSpPr/>
      </dsp:nvSpPr>
      <dsp:spPr>
        <a:xfrm>
          <a:off x="346477" y="2309852"/>
          <a:ext cx="629959" cy="6299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717AA8-DDB8-4FE0-ACB2-1DCA42BA0E3A}">
      <dsp:nvSpPr>
        <dsp:cNvPr id="0" name=""/>
        <dsp:cNvSpPr/>
      </dsp:nvSpPr>
      <dsp:spPr>
        <a:xfrm>
          <a:off x="1322915" y="2052141"/>
          <a:ext cx="8316384" cy="1145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20" tIns="121220" rIns="121220" bIns="121220" numCol="1" spcCol="1270" anchor="ctr" anchorCtr="0">
          <a:noAutofit/>
        </a:bodyPr>
        <a:lstStyle/>
        <a:p>
          <a:pPr marL="0" lvl="0" indent="0" algn="l" defTabSz="977900">
            <a:lnSpc>
              <a:spcPct val="100000"/>
            </a:lnSpc>
            <a:spcBef>
              <a:spcPct val="0"/>
            </a:spcBef>
            <a:spcAft>
              <a:spcPct val="35000"/>
            </a:spcAft>
            <a:buNone/>
          </a:pPr>
          <a:r>
            <a:rPr lang="en-US" sz="2200" kern="1200"/>
            <a:t>“Weather.”Kaggle,www.kaggle.com/tags/weather.</a:t>
          </a:r>
        </a:p>
      </dsp:txBody>
      <dsp:txXfrm>
        <a:off x="1322915" y="2052141"/>
        <a:ext cx="8316384" cy="11453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0.jpe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76.jpe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A8BC412C-422C-4525-BC3D-A3C4D661FFBA}"/>
              </a:ext>
            </a:extLst>
          </p:cNvPr>
          <p:cNvPicPr>
            <a:picLocks noChangeAspect="1"/>
          </p:cNvPicPr>
          <p:nvPr/>
        </p:nvPicPr>
        <p:blipFill rotWithShape="1">
          <a:blip r:embed="rId2"/>
          <a:srcRect l="16595" t="272" r="15965"/>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ECFD4EF-0776-48EC-A574-1E7DE87D3055}"/>
              </a:ext>
            </a:extLst>
          </p:cNvPr>
          <p:cNvSpPr txBox="1"/>
          <p:nvPr/>
        </p:nvSpPr>
        <p:spPr>
          <a:xfrm>
            <a:off x="477981" y="1122363"/>
            <a:ext cx="4023360" cy="320413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a:latin typeface="+mj-lt"/>
                <a:ea typeface="+mj-ea"/>
                <a:cs typeface="+mj-cs"/>
              </a:rPr>
              <a:t>Weather Forecasting</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2" descr="Diagram&#10;&#10;Description automatically generated">
            <a:extLst>
              <a:ext uri="{FF2B5EF4-FFF2-40B4-BE49-F238E27FC236}">
                <a16:creationId xmlns:a16="http://schemas.microsoft.com/office/drawing/2014/main" id="{D011475E-251F-40A6-9D69-942F78F7ED4E}"/>
              </a:ext>
            </a:extLst>
          </p:cNvPr>
          <p:cNvPicPr>
            <a:picLocks noChangeAspect="1"/>
          </p:cNvPicPr>
          <p:nvPr/>
        </p:nvPicPr>
        <p:blipFill>
          <a:blip r:embed="rId2"/>
          <a:stretch>
            <a:fillRect/>
          </a:stretch>
        </p:blipFill>
        <p:spPr>
          <a:xfrm>
            <a:off x="2316481" y="1882612"/>
            <a:ext cx="5498268" cy="3092775"/>
          </a:xfrm>
          <a:prstGeom prst="rect">
            <a:avLst/>
          </a:prstGeom>
        </p:spPr>
      </p:pic>
      <p:grpSp>
        <p:nvGrpSpPr>
          <p:cNvPr id="9" name="Group 8">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0"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1"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66481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green treetops">
            <a:extLst>
              <a:ext uri="{FF2B5EF4-FFF2-40B4-BE49-F238E27FC236}">
                <a16:creationId xmlns:a16="http://schemas.microsoft.com/office/drawing/2014/main" id="{14221DD0-C8FF-4014-BD4B-D90E2EA0203F}"/>
              </a:ext>
            </a:extLst>
          </p:cNvPr>
          <p:cNvPicPr>
            <a:picLocks noChangeAspect="1"/>
          </p:cNvPicPr>
          <p:nvPr/>
        </p:nvPicPr>
        <p:blipFill rotWithShape="1">
          <a:blip r:embed="rId2">
            <a:alphaModFix amt="35000"/>
          </a:blip>
          <a:srcRect t="10310" r="-2" b="5292"/>
          <a:stretch/>
        </p:blipFill>
        <p:spPr>
          <a:xfrm>
            <a:off x="20" y="1"/>
            <a:ext cx="12191980" cy="6857999"/>
          </a:xfrm>
          <a:prstGeom prst="rect">
            <a:avLst/>
          </a:prstGeom>
        </p:spPr>
      </p:pic>
      <p:sp>
        <p:nvSpPr>
          <p:cNvPr id="2" name="TextBox 1">
            <a:extLst>
              <a:ext uri="{FF2B5EF4-FFF2-40B4-BE49-F238E27FC236}">
                <a16:creationId xmlns:a16="http://schemas.microsoft.com/office/drawing/2014/main" id="{251EF392-5BEC-4E6B-93DC-481EC82045F9}"/>
              </a:ext>
            </a:extLst>
          </p:cNvPr>
          <p:cNvSpPr txBox="1"/>
          <p:nvPr/>
        </p:nvSpPr>
        <p:spPr>
          <a:xfrm>
            <a:off x="838201" y="1065862"/>
            <a:ext cx="3313164"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4000" dirty="0">
                <a:solidFill>
                  <a:srgbClr val="FFFFFF"/>
                </a:solidFill>
                <a:latin typeface="+mj-lt"/>
                <a:ea typeface="+mj-ea"/>
                <a:cs typeface="+mj-cs"/>
              </a:rPr>
              <a:t>Survey - 3</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8C1D49E-8AA4-4C9B-AAC2-54D7A75EADEB}"/>
              </a:ext>
            </a:extLst>
          </p:cNvPr>
          <p:cNvSpPr txBox="1"/>
          <p:nvPr/>
        </p:nvSpPr>
        <p:spPr>
          <a:xfrm>
            <a:off x="5155379" y="1065862"/>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IN" sz="2000" dirty="0">
                <a:ea typeface="+mn-lt"/>
                <a:cs typeface="+mn-lt"/>
              </a:rPr>
              <a:t>This weather prediction model will use linear regression, which will predict the high and low temperatures as a linear combination of all the features.</a:t>
            </a:r>
            <a:endParaRPr lang="en-IN" dirty="0">
              <a:ea typeface="+mn-lt"/>
              <a:cs typeface="+mn-lt"/>
            </a:endParaRPr>
          </a:p>
          <a:p>
            <a:pPr marL="57150">
              <a:lnSpc>
                <a:spcPct val="90000"/>
              </a:lnSpc>
              <a:spcAft>
                <a:spcPts val="600"/>
              </a:spcAft>
            </a:pPr>
            <a:endParaRPr lang="en-IN" sz="2000" dirty="0">
              <a:ea typeface="+mn-lt"/>
              <a:cs typeface="+mn-lt"/>
            </a:endParaRPr>
          </a:p>
          <a:p>
            <a:pPr marL="285750" indent="-228600">
              <a:lnSpc>
                <a:spcPct val="90000"/>
              </a:lnSpc>
              <a:spcAft>
                <a:spcPts val="600"/>
              </a:spcAft>
              <a:buFont typeface="Arial" panose="020B0604020202020204" pitchFamily="34" charset="0"/>
              <a:buChar char="•"/>
            </a:pPr>
            <a:r>
              <a:rPr lang="en-IN" sz="2000" dirty="0">
                <a:ea typeface="+mn-lt"/>
                <a:cs typeface="+mn-lt"/>
              </a:rPr>
              <a:t>Linear regression does not use weather classification data of each day because this algorithm cannot be used with classification data.</a:t>
            </a:r>
          </a:p>
          <a:p>
            <a:pPr marL="57150">
              <a:lnSpc>
                <a:spcPct val="90000"/>
              </a:lnSpc>
              <a:spcAft>
                <a:spcPts val="600"/>
              </a:spcAft>
            </a:pPr>
            <a:endParaRPr lang="en-IN" sz="2000" dirty="0">
              <a:ea typeface="+mn-lt"/>
              <a:cs typeface="+mn-lt"/>
            </a:endParaRPr>
          </a:p>
          <a:p>
            <a:pPr marL="285750" indent="-228600">
              <a:lnSpc>
                <a:spcPct val="90000"/>
              </a:lnSpc>
              <a:spcAft>
                <a:spcPts val="600"/>
              </a:spcAft>
              <a:buFont typeface="Arial" panose="020B0604020202020204" pitchFamily="34" charset="0"/>
              <a:buChar char="•"/>
            </a:pPr>
            <a:r>
              <a:rPr lang="en-IN" sz="2000" dirty="0">
                <a:ea typeface="+mn-lt"/>
                <a:cs typeface="+mn-lt"/>
              </a:rPr>
              <a:t>Initially in our project only eight parameters are selected for the use which are maximum temperature, minimum temperature, mean humidity, and mean atmospheric. </a:t>
            </a:r>
            <a:endParaRPr lang="en-US" sz="2000" dirty="0">
              <a:ea typeface="+mn-lt"/>
              <a:cs typeface="+mn-lt"/>
            </a:endParaRPr>
          </a:p>
        </p:txBody>
      </p:sp>
    </p:spTree>
    <p:extLst>
      <p:ext uri="{BB962C8B-B14F-4D97-AF65-F5344CB8AC3E}">
        <p14:creationId xmlns:p14="http://schemas.microsoft.com/office/powerpoint/2010/main" val="23679578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2" descr="Diagram&#10;&#10;Description automatically generated">
            <a:extLst>
              <a:ext uri="{FF2B5EF4-FFF2-40B4-BE49-F238E27FC236}">
                <a16:creationId xmlns:a16="http://schemas.microsoft.com/office/drawing/2014/main" id="{1F65EA7A-03DE-4366-8728-0C52B61EC084}"/>
              </a:ext>
            </a:extLst>
          </p:cNvPr>
          <p:cNvPicPr>
            <a:picLocks noChangeAspect="1"/>
          </p:cNvPicPr>
          <p:nvPr/>
        </p:nvPicPr>
        <p:blipFill>
          <a:blip r:embed="rId2"/>
          <a:stretch>
            <a:fillRect/>
          </a:stretch>
        </p:blipFill>
        <p:spPr>
          <a:xfrm>
            <a:off x="2055523" y="942903"/>
            <a:ext cx="5967993" cy="4888686"/>
          </a:xfrm>
          <a:prstGeom prst="rect">
            <a:avLst/>
          </a:prstGeom>
        </p:spPr>
      </p:pic>
      <p:grpSp>
        <p:nvGrpSpPr>
          <p:cNvPr id="9" name="Group 8">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0"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1"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25499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C43ABAC-F50E-4482-95A7-D6BF4B4E9B36}"/>
              </a:ext>
            </a:extLst>
          </p:cNvPr>
          <p:cNvPicPr>
            <a:picLocks noChangeAspect="1"/>
          </p:cNvPicPr>
          <p:nvPr/>
        </p:nvPicPr>
        <p:blipFill rotWithShape="1">
          <a:blip r:embed="rId2">
            <a:alphaModFix amt="35000"/>
          </a:blip>
          <a:srcRect r="-2" b="6263"/>
          <a:stretch/>
        </p:blipFill>
        <p:spPr>
          <a:xfrm>
            <a:off x="20" y="10"/>
            <a:ext cx="12191980" cy="6857990"/>
          </a:xfrm>
          <a:prstGeom prst="rect">
            <a:avLst/>
          </a:prstGeom>
        </p:spPr>
      </p:pic>
      <p:graphicFrame>
        <p:nvGraphicFramePr>
          <p:cNvPr id="4" name="TextBox 1">
            <a:extLst>
              <a:ext uri="{FF2B5EF4-FFF2-40B4-BE49-F238E27FC236}">
                <a16:creationId xmlns:a16="http://schemas.microsoft.com/office/drawing/2014/main" id="{0A94C381-4570-4551-8558-15878D6E0378}"/>
              </a:ext>
            </a:extLst>
          </p:cNvPr>
          <p:cNvGraphicFramePr/>
          <p:nvPr>
            <p:extLst>
              <p:ext uri="{D42A27DB-BD31-4B8C-83A1-F6EECF244321}">
                <p14:modId xmlns:p14="http://schemas.microsoft.com/office/powerpoint/2010/main" val="3129926718"/>
              </p:ext>
            </p:extLst>
          </p:nvPr>
        </p:nvGraphicFramePr>
        <p:xfrm>
          <a:off x="838200" y="125151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484342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5" descr="Background pattern&#10;&#10;Description automatically generated">
            <a:extLst>
              <a:ext uri="{FF2B5EF4-FFF2-40B4-BE49-F238E27FC236}">
                <a16:creationId xmlns:a16="http://schemas.microsoft.com/office/drawing/2014/main" id="{D48E0DA7-165B-468D-AC7E-8A9E510290F8}"/>
              </a:ext>
            </a:extLst>
          </p:cNvPr>
          <p:cNvPicPr>
            <a:picLocks noChangeAspect="1"/>
          </p:cNvPicPr>
          <p:nvPr/>
        </p:nvPicPr>
        <p:blipFill rotWithShape="1">
          <a:blip r:embed="rId2"/>
          <a:srcRect t="8551" b="11107"/>
          <a:stretch/>
        </p:blipFill>
        <p:spPr>
          <a:xfrm>
            <a:off x="20" y="1282"/>
            <a:ext cx="12191980" cy="6856718"/>
          </a:xfrm>
          <a:prstGeom prst="rect">
            <a:avLst/>
          </a:prstGeom>
        </p:spPr>
      </p:pic>
      <p:graphicFrame>
        <p:nvGraphicFramePr>
          <p:cNvPr id="7" name="Table 6">
            <a:extLst>
              <a:ext uri="{FF2B5EF4-FFF2-40B4-BE49-F238E27FC236}">
                <a16:creationId xmlns:a16="http://schemas.microsoft.com/office/drawing/2014/main" id="{12DD6BCB-4E5D-4127-902F-8159FC231EDB}"/>
              </a:ext>
            </a:extLst>
          </p:cNvPr>
          <p:cNvGraphicFramePr>
            <a:graphicFrameLocks noGrp="1"/>
          </p:cNvGraphicFramePr>
          <p:nvPr>
            <p:extLst>
              <p:ext uri="{D42A27DB-BD31-4B8C-83A1-F6EECF244321}">
                <p14:modId xmlns:p14="http://schemas.microsoft.com/office/powerpoint/2010/main" val="1616999820"/>
              </p:ext>
            </p:extLst>
          </p:nvPr>
        </p:nvGraphicFramePr>
        <p:xfrm>
          <a:off x="647700" y="1240990"/>
          <a:ext cx="10905067" cy="4460091"/>
        </p:xfrm>
        <a:graphic>
          <a:graphicData uri="http://schemas.openxmlformats.org/drawingml/2006/table">
            <a:tbl>
              <a:tblPr firstRow="1" bandRow="1">
                <a:solidFill>
                  <a:schemeClr val="tx1">
                    <a:lumMod val="75000"/>
                    <a:lumOff val="25000"/>
                  </a:schemeClr>
                </a:solidFill>
                <a:tableStyleId>{5C22544A-7EE6-4342-B048-85BDC9FD1C3A}</a:tableStyleId>
              </a:tblPr>
              <a:tblGrid>
                <a:gridCol w="3732862">
                  <a:extLst>
                    <a:ext uri="{9D8B030D-6E8A-4147-A177-3AD203B41FA5}">
                      <a16:colId xmlns:a16="http://schemas.microsoft.com/office/drawing/2014/main" val="3983539001"/>
                    </a:ext>
                  </a:extLst>
                </a:gridCol>
                <a:gridCol w="3716475">
                  <a:extLst>
                    <a:ext uri="{9D8B030D-6E8A-4147-A177-3AD203B41FA5}">
                      <a16:colId xmlns:a16="http://schemas.microsoft.com/office/drawing/2014/main" val="1060404821"/>
                    </a:ext>
                  </a:extLst>
                </a:gridCol>
                <a:gridCol w="3455730">
                  <a:extLst>
                    <a:ext uri="{9D8B030D-6E8A-4147-A177-3AD203B41FA5}">
                      <a16:colId xmlns:a16="http://schemas.microsoft.com/office/drawing/2014/main" val="1821895297"/>
                    </a:ext>
                  </a:extLst>
                </a:gridCol>
              </a:tblGrid>
              <a:tr h="1476375">
                <a:tc>
                  <a:txBody>
                    <a:bodyPr/>
                    <a:lstStyle/>
                    <a:p>
                      <a:pPr algn="just" rtl="0" fontAlgn="base"/>
                      <a:r>
                        <a:rPr lang="en-IN" sz="2500" b="0" cap="none" spc="0" dirty="0">
                          <a:solidFill>
                            <a:schemeClr val="bg1"/>
                          </a:solidFill>
                          <a:effectLst/>
                        </a:rPr>
                        <a:t>Model </a:t>
                      </a:r>
                    </a:p>
                  </a:txBody>
                  <a:tcPr marL="213704" marR="164388" marT="164388" marB="164388"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just" rtl="0" fontAlgn="base"/>
                      <a:r>
                        <a:rPr lang="en-IN" sz="2500" b="0" cap="none" spc="0" dirty="0">
                          <a:solidFill>
                            <a:schemeClr val="bg1"/>
                          </a:solidFill>
                          <a:effectLst/>
                        </a:rPr>
                        <a:t>     Precession     </a:t>
                      </a:r>
                    </a:p>
                  </a:txBody>
                  <a:tcPr marL="213704" marR="164388" marT="164388" marB="16438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just" rtl="0" fontAlgn="base"/>
                      <a:endParaRPr lang="en-IN" sz="2500" b="0" cap="none" spc="0" dirty="0">
                        <a:solidFill>
                          <a:schemeClr val="bg1"/>
                        </a:solidFill>
                        <a:effectLst/>
                      </a:endParaRPr>
                    </a:p>
                    <a:p>
                      <a:pPr lvl="0" algn="just">
                        <a:buNone/>
                      </a:pPr>
                      <a:r>
                        <a:rPr lang="en-IN" sz="2500" b="0" cap="none" spc="0" dirty="0">
                          <a:solidFill>
                            <a:schemeClr val="bg1"/>
                          </a:solidFill>
                          <a:effectLst/>
                        </a:rPr>
                        <a:t>Recall  </a:t>
                      </a:r>
                    </a:p>
                    <a:p>
                      <a:pPr algn="just" rtl="0" fontAlgn="base"/>
                      <a:endParaRPr lang="en-IN" sz="2500" b="0" cap="none" spc="0">
                        <a:solidFill>
                          <a:schemeClr val="bg1"/>
                        </a:solidFill>
                        <a:effectLst/>
                      </a:endParaRPr>
                    </a:p>
                  </a:txBody>
                  <a:tcPr marL="213704" marR="164388" marT="164388" marB="164388"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83200989"/>
                  </a:ext>
                </a:extLst>
              </a:tr>
              <a:tr h="1136970">
                <a:tc>
                  <a:txBody>
                    <a:bodyPr/>
                    <a:lstStyle/>
                    <a:p>
                      <a:pPr algn="just" rtl="0" fontAlgn="base"/>
                      <a:r>
                        <a:rPr lang="en-IN" sz="2500" cap="none" spc="0" dirty="0">
                          <a:solidFill>
                            <a:schemeClr val="bg1"/>
                          </a:solidFill>
                          <a:effectLst/>
                        </a:rPr>
                        <a:t>Classification </a:t>
                      </a:r>
                    </a:p>
                  </a:txBody>
                  <a:tcPr marL="213704" marR="164388" marT="164388" marB="164388">
                    <a:lnL w="38100" cap="flat" cmpd="sng" algn="ctr">
                      <a:no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just" rtl="0" fontAlgn="base"/>
                      <a:r>
                        <a:rPr lang="en-IN" sz="2500" cap="none" spc="0" dirty="0">
                          <a:solidFill>
                            <a:schemeClr val="bg1"/>
                          </a:solidFill>
                          <a:effectLst/>
                        </a:rPr>
                        <a:t>1.0000 </a:t>
                      </a:r>
                    </a:p>
                  </a:txBody>
                  <a:tcPr marL="213704" marR="164388" marT="164388" marB="164388">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just" rtl="0" fontAlgn="base"/>
                      <a:r>
                        <a:rPr lang="en-IN" sz="2500" cap="none" spc="0" dirty="0">
                          <a:solidFill>
                            <a:schemeClr val="bg1"/>
                          </a:solidFill>
                          <a:effectLst/>
                        </a:rPr>
                        <a:t>1.0000  </a:t>
                      </a:r>
                    </a:p>
                    <a:p>
                      <a:pPr algn="just" rtl="0" fontAlgn="base"/>
                      <a:endParaRPr lang="en-IN" sz="2500" cap="none" spc="0" dirty="0">
                        <a:solidFill>
                          <a:schemeClr val="bg1"/>
                        </a:solidFill>
                        <a:effectLst/>
                      </a:endParaRPr>
                    </a:p>
                  </a:txBody>
                  <a:tcPr marL="213704" marR="164388" marT="164388" marB="164388">
                    <a:lnL w="6350" cap="flat" cmpd="sng" algn="ctr">
                      <a:solidFill>
                        <a:schemeClr val="tx1">
                          <a:lumMod val="50000"/>
                          <a:lumOff val="50000"/>
                        </a:schemeClr>
                      </a:solidFill>
                      <a:prstDash val="solid"/>
                    </a:lnL>
                    <a:lnR w="38100" cap="flat" cmpd="sng" algn="ctr">
                      <a:no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039822951"/>
                  </a:ext>
                </a:extLst>
              </a:tr>
              <a:tr h="1136970">
                <a:tc>
                  <a:txBody>
                    <a:bodyPr/>
                    <a:lstStyle/>
                    <a:p>
                      <a:pPr algn="just" rtl="0" fontAlgn="base"/>
                      <a:r>
                        <a:rPr lang="en-IN" sz="2500" cap="none" spc="0" dirty="0">
                          <a:solidFill>
                            <a:schemeClr val="bg1"/>
                          </a:solidFill>
                          <a:effectLst/>
                        </a:rPr>
                        <a:t>Decision-Tree Regression </a:t>
                      </a:r>
                    </a:p>
                  </a:txBody>
                  <a:tcPr marL="213704" marR="164388" marT="164388" marB="164388">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just" rtl="0" fontAlgn="base"/>
                      <a:r>
                        <a:rPr lang="en-IN" sz="2500" cap="none" spc="0" dirty="0">
                          <a:solidFill>
                            <a:schemeClr val="bg1"/>
                          </a:solidFill>
                          <a:effectLst/>
                        </a:rPr>
                        <a:t>0.7857 </a:t>
                      </a:r>
                    </a:p>
                  </a:txBody>
                  <a:tcPr marL="213704" marR="164388" marT="164388" marB="164388">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just" rtl="0" fontAlgn="base"/>
                      <a:r>
                        <a:rPr lang="en-IN" sz="2500" cap="none" spc="0" dirty="0">
                          <a:solidFill>
                            <a:schemeClr val="bg1"/>
                          </a:solidFill>
                          <a:effectLst/>
                        </a:rPr>
                        <a:t>1.000  </a:t>
                      </a:r>
                    </a:p>
                    <a:p>
                      <a:pPr algn="just" rtl="0" fontAlgn="base"/>
                      <a:endParaRPr lang="en-IN" sz="2500" cap="none" spc="0" dirty="0">
                        <a:solidFill>
                          <a:schemeClr val="bg1"/>
                        </a:solidFill>
                        <a:effectLst/>
                      </a:endParaRPr>
                    </a:p>
                  </a:txBody>
                  <a:tcPr marL="213704" marR="164388" marT="164388" marB="164388">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629659289"/>
                  </a:ext>
                </a:extLst>
              </a:tr>
              <a:tr h="702468">
                <a:tc>
                  <a:txBody>
                    <a:bodyPr/>
                    <a:lstStyle/>
                    <a:p>
                      <a:pPr algn="just" rtl="0" fontAlgn="base"/>
                      <a:r>
                        <a:rPr lang="en-IN" sz="2500" cap="none" spc="0" dirty="0">
                          <a:solidFill>
                            <a:schemeClr val="bg1"/>
                          </a:solidFill>
                          <a:effectLst/>
                        </a:rPr>
                        <a:t>Linear Regression  </a:t>
                      </a:r>
                    </a:p>
                  </a:txBody>
                  <a:tcPr marL="213704" marR="164388" marT="164388" marB="164388">
                    <a:lnL w="38100" cap="flat" cmpd="sng" algn="ctr">
                      <a:no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algn="just" rtl="0" fontAlgn="base"/>
                      <a:r>
                        <a:rPr lang="en-IN" sz="2500" cap="none" spc="0" dirty="0">
                          <a:solidFill>
                            <a:schemeClr val="bg1"/>
                          </a:solidFill>
                          <a:effectLst/>
                        </a:rPr>
                        <a:t>0.6111 </a:t>
                      </a:r>
                    </a:p>
                  </a:txBody>
                  <a:tcPr marL="213704" marR="164388" marT="164388" marB="164388">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algn="just" rtl="0" fontAlgn="base"/>
                      <a:r>
                        <a:rPr lang="en-IN" sz="2500" cap="none" spc="0" dirty="0">
                          <a:solidFill>
                            <a:schemeClr val="bg1"/>
                          </a:solidFill>
                          <a:effectLst/>
                        </a:rPr>
                        <a:t>1.0000 </a:t>
                      </a:r>
                    </a:p>
                  </a:txBody>
                  <a:tcPr marL="213704" marR="164388" marT="164388" marB="164388">
                    <a:lnL w="6350" cap="flat" cmpd="sng" algn="ctr">
                      <a:solidFill>
                        <a:schemeClr val="tx1">
                          <a:lumMod val="50000"/>
                          <a:lumOff val="50000"/>
                        </a:schemeClr>
                      </a:solidFill>
                      <a:prstDash val="solid"/>
                    </a:lnL>
                    <a:lnR w="38100" cap="flat" cmpd="sng" algn="ctr">
                      <a:noFill/>
                      <a:prstDash val="solid"/>
                    </a:lnR>
                    <a:lnT w="12700" cmpd="sng">
                      <a:noFill/>
                      <a:prstDash val="solid"/>
                    </a:lnT>
                    <a:lnB w="38100" cap="flat" cmpd="sng" algn="ctr">
                      <a:noFill/>
                      <a:prstDash val="solid"/>
                    </a:lnB>
                    <a:solidFill>
                      <a:schemeClr val="tx1">
                        <a:lumMod val="75000"/>
                        <a:lumOff val="25000"/>
                      </a:schemeClr>
                    </a:solidFill>
                  </a:tcPr>
                </a:tc>
                <a:extLst>
                  <a:ext uri="{0D108BD9-81ED-4DB2-BD59-A6C34878D82A}">
                    <a16:rowId xmlns:a16="http://schemas.microsoft.com/office/drawing/2014/main" val="3715827854"/>
                  </a:ext>
                </a:extLst>
              </a:tr>
            </a:tbl>
          </a:graphicData>
        </a:graphic>
      </p:graphicFrame>
    </p:spTree>
    <p:extLst>
      <p:ext uri="{BB962C8B-B14F-4D97-AF65-F5344CB8AC3E}">
        <p14:creationId xmlns:p14="http://schemas.microsoft.com/office/powerpoint/2010/main" val="1499643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 name="TextBox 2">
            <a:extLst>
              <a:ext uri="{FF2B5EF4-FFF2-40B4-BE49-F238E27FC236}">
                <a16:creationId xmlns:a16="http://schemas.microsoft.com/office/drawing/2014/main" id="{748E1922-B943-4D19-B1C9-F82D477D4EC2}"/>
              </a:ext>
            </a:extLst>
          </p:cNvPr>
          <p:cNvSpPr txBox="1"/>
          <p:nvPr/>
        </p:nvSpPr>
        <p:spPr>
          <a:xfrm>
            <a:off x="735703" y="507238"/>
            <a:ext cx="3555916" cy="384589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a:solidFill>
                  <a:schemeClr val="bg1"/>
                </a:solidFill>
                <a:latin typeface="+mj-lt"/>
                <a:ea typeface="+mj-ea"/>
                <a:cs typeface="+mj-cs"/>
              </a:rPr>
              <a:t>MACHINE LEARNING</a:t>
            </a:r>
          </a:p>
        </p:txBody>
      </p:sp>
      <p:pic>
        <p:nvPicPr>
          <p:cNvPr id="7" name="Picture 7" descr="A picture containing outdoor object, web, close&#10;&#10;Description automatically generated">
            <a:extLst>
              <a:ext uri="{FF2B5EF4-FFF2-40B4-BE49-F238E27FC236}">
                <a16:creationId xmlns:a16="http://schemas.microsoft.com/office/drawing/2014/main" id="{AE1B9A90-168A-4D6C-89D3-AFCE066E1ACF}"/>
              </a:ext>
            </a:extLst>
          </p:cNvPr>
          <p:cNvPicPr>
            <a:picLocks noChangeAspect="1"/>
          </p:cNvPicPr>
          <p:nvPr/>
        </p:nvPicPr>
        <p:blipFill rotWithShape="1">
          <a:blip r:embed="rId2"/>
          <a:srcRect l="1250" r="1" b="1"/>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42"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4"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46"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47" name="Freeform: Shape 46">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50"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51" name="Freeform: Shape 50">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
        <p:nvSpPr>
          <p:cNvPr id="4" name="TextBox 3">
            <a:extLst>
              <a:ext uri="{FF2B5EF4-FFF2-40B4-BE49-F238E27FC236}">
                <a16:creationId xmlns:a16="http://schemas.microsoft.com/office/drawing/2014/main" id="{9FC73713-5F32-4264-AFA6-AAE28E114D8F}"/>
              </a:ext>
            </a:extLst>
          </p:cNvPr>
          <p:cNvSpPr txBox="1"/>
          <p:nvPr/>
        </p:nvSpPr>
        <p:spPr>
          <a:xfrm>
            <a:off x="767290" y="3428999"/>
            <a:ext cx="4075054" cy="274121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endParaRPr lang="en-US" sz="1900">
              <a:solidFill>
                <a:schemeClr val="bg1"/>
              </a:solidFill>
              <a:cs typeface="Calibri" panose="020F0502020204030204"/>
            </a:endParaRPr>
          </a:p>
          <a:p>
            <a:pPr indent="-228600">
              <a:lnSpc>
                <a:spcPct val="90000"/>
              </a:lnSpc>
              <a:spcAft>
                <a:spcPts val="600"/>
              </a:spcAft>
              <a:buFont typeface="Arial" panose="020B0604020202020204" pitchFamily="34" charset="0"/>
              <a:buChar char="•"/>
            </a:pPr>
            <a:endParaRPr lang="en-US" sz="1900">
              <a:solidFill>
                <a:schemeClr val="bg1"/>
              </a:solidFill>
            </a:endParaRPr>
          </a:p>
          <a:p>
            <a:pPr indent="-228600">
              <a:lnSpc>
                <a:spcPct val="90000"/>
              </a:lnSpc>
              <a:spcAft>
                <a:spcPts val="600"/>
              </a:spcAft>
              <a:buFont typeface="Arial" panose="020B0604020202020204" pitchFamily="34" charset="0"/>
              <a:buChar char="•"/>
            </a:pPr>
            <a:endParaRPr lang="en-US" sz="1900">
              <a:solidFill>
                <a:schemeClr val="bg1"/>
              </a:solidFill>
            </a:endParaRPr>
          </a:p>
        </p:txBody>
      </p:sp>
    </p:spTree>
    <p:extLst>
      <p:ext uri="{BB962C8B-B14F-4D97-AF65-F5344CB8AC3E}">
        <p14:creationId xmlns:p14="http://schemas.microsoft.com/office/powerpoint/2010/main" val="184746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2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outdoor, dark, light, night&#10;&#10;Description automatically generated">
            <a:extLst>
              <a:ext uri="{FF2B5EF4-FFF2-40B4-BE49-F238E27FC236}">
                <a16:creationId xmlns:a16="http://schemas.microsoft.com/office/drawing/2014/main" id="{A4887B1B-3303-484A-A6D0-DE759A56B7E0}"/>
              </a:ext>
            </a:extLst>
          </p:cNvPr>
          <p:cNvPicPr>
            <a:picLocks noChangeAspect="1"/>
          </p:cNvPicPr>
          <p:nvPr/>
        </p:nvPicPr>
        <p:blipFill rotWithShape="1">
          <a:blip r:embed="rId2">
            <a:alphaModFix amt="35000"/>
          </a:blip>
          <a:srcRect t="23911" b="1089"/>
          <a:stretch/>
        </p:blipFill>
        <p:spPr>
          <a:xfrm>
            <a:off x="20" y="1"/>
            <a:ext cx="12191980" cy="6857999"/>
          </a:xfrm>
          <a:prstGeom prst="rect">
            <a:avLst/>
          </a:prstGeom>
        </p:spPr>
      </p:pic>
      <p:sp>
        <p:nvSpPr>
          <p:cNvPr id="7" name="TextBox 6">
            <a:extLst>
              <a:ext uri="{FF2B5EF4-FFF2-40B4-BE49-F238E27FC236}">
                <a16:creationId xmlns:a16="http://schemas.microsoft.com/office/drawing/2014/main" id="{46FB2192-89F3-4E3B-86A1-0759CF2EC725}"/>
              </a:ext>
            </a:extLst>
          </p:cNvPr>
          <p:cNvSpPr txBox="1"/>
          <p:nvPr/>
        </p:nvSpPr>
        <p:spPr>
          <a:xfrm>
            <a:off x="838201" y="1065862"/>
            <a:ext cx="3313164"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4000">
                <a:solidFill>
                  <a:srgbClr val="FFFFFF"/>
                </a:solidFill>
                <a:latin typeface="+mj-lt"/>
                <a:ea typeface="+mj-ea"/>
                <a:cs typeface="+mj-cs"/>
              </a:rPr>
              <a:t>What is it ?</a:t>
            </a:r>
          </a:p>
        </p:txBody>
      </p:sp>
      <p:cxnSp>
        <p:nvCxnSpPr>
          <p:cNvPr id="20" name="Straight Connector 2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767F6AF-D064-4C03-B7CE-862A5DBF688D}"/>
              </a:ext>
            </a:extLst>
          </p:cNvPr>
          <p:cNvSpPr txBox="1"/>
          <p:nvPr/>
        </p:nvSpPr>
        <p:spPr>
          <a:xfrm>
            <a:off x="5155379" y="1431204"/>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solidFill>
                  <a:srgbClr val="FFFFFF"/>
                </a:solidFill>
              </a:rPr>
              <a:t>Machine Learning is a method of data analysis that automates analytical model building (learn from data, identify patterns, make decisions with less human intervention)</a:t>
            </a:r>
          </a:p>
          <a:p>
            <a:pPr indent="-228600">
              <a:lnSpc>
                <a:spcPct val="90000"/>
              </a:lnSpc>
              <a:spcAft>
                <a:spcPts val="600"/>
              </a:spcAft>
              <a:buFont typeface="Arial" panose="020B0604020202020204" pitchFamily="34" charset="0"/>
              <a:buChar char="•"/>
            </a:pPr>
            <a:endParaRPr lang="en-US" sz="2000">
              <a:solidFill>
                <a:srgbClr val="FFFFFF"/>
              </a:solidFill>
              <a:cs typeface="Calibri"/>
            </a:endParaRPr>
          </a:p>
          <a:p>
            <a:pPr indent="-228600">
              <a:lnSpc>
                <a:spcPct val="90000"/>
              </a:lnSpc>
              <a:spcAft>
                <a:spcPts val="600"/>
              </a:spcAft>
              <a:buFont typeface="Arial" panose="020B0604020202020204" pitchFamily="34" charset="0"/>
              <a:buChar char="•"/>
            </a:pPr>
            <a:r>
              <a:rPr lang="en-US" sz="2000">
                <a:solidFill>
                  <a:srgbClr val="FFFFFF"/>
                </a:solidFill>
                <a:cs typeface="Calibri"/>
              </a:rPr>
              <a:t>It is seen as a part of Artificial Intelligence (Intelligence displayed by machines which is similar to natural intelligence displayed by humans)</a:t>
            </a:r>
          </a:p>
          <a:p>
            <a:pPr indent="-228600">
              <a:lnSpc>
                <a:spcPct val="90000"/>
              </a:lnSpc>
              <a:spcAft>
                <a:spcPts val="600"/>
              </a:spcAft>
              <a:buFont typeface="Arial" panose="020B0604020202020204" pitchFamily="34" charset="0"/>
              <a:buChar char="•"/>
            </a:pPr>
            <a:endParaRPr lang="en-US" sz="2000">
              <a:solidFill>
                <a:srgbClr val="FFFFFF"/>
              </a:solidFill>
              <a:cs typeface="Calibri"/>
            </a:endParaRPr>
          </a:p>
          <a:p>
            <a:pPr indent="-228600">
              <a:lnSpc>
                <a:spcPct val="90000"/>
              </a:lnSpc>
              <a:spcAft>
                <a:spcPts val="600"/>
              </a:spcAft>
              <a:buFont typeface="Arial" panose="020B0604020202020204" pitchFamily="34" charset="0"/>
              <a:buChar char="•"/>
            </a:pPr>
            <a:endParaRPr lang="en-US" sz="2000">
              <a:solidFill>
                <a:srgbClr val="FFFFFF"/>
              </a:solidFill>
              <a:cs typeface="Calibri"/>
            </a:endParaRPr>
          </a:p>
        </p:txBody>
      </p:sp>
    </p:spTree>
    <p:extLst>
      <p:ext uri="{BB962C8B-B14F-4D97-AF65-F5344CB8AC3E}">
        <p14:creationId xmlns:p14="http://schemas.microsoft.com/office/powerpoint/2010/main" val="342185827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2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outdoor, dark, light, night&#10;&#10;Description automatically generated">
            <a:extLst>
              <a:ext uri="{FF2B5EF4-FFF2-40B4-BE49-F238E27FC236}">
                <a16:creationId xmlns:a16="http://schemas.microsoft.com/office/drawing/2014/main" id="{A4887B1B-3303-484A-A6D0-DE759A56B7E0}"/>
              </a:ext>
            </a:extLst>
          </p:cNvPr>
          <p:cNvPicPr>
            <a:picLocks noChangeAspect="1"/>
          </p:cNvPicPr>
          <p:nvPr/>
        </p:nvPicPr>
        <p:blipFill rotWithShape="1">
          <a:blip r:embed="rId2">
            <a:alphaModFix amt="35000"/>
          </a:blip>
          <a:srcRect t="23911" b="1089"/>
          <a:stretch/>
        </p:blipFill>
        <p:spPr>
          <a:xfrm>
            <a:off x="20" y="1"/>
            <a:ext cx="12191980" cy="6857999"/>
          </a:xfrm>
          <a:prstGeom prst="rect">
            <a:avLst/>
          </a:prstGeom>
        </p:spPr>
      </p:pic>
      <p:sp>
        <p:nvSpPr>
          <p:cNvPr id="7" name="TextBox 6">
            <a:extLst>
              <a:ext uri="{FF2B5EF4-FFF2-40B4-BE49-F238E27FC236}">
                <a16:creationId xmlns:a16="http://schemas.microsoft.com/office/drawing/2014/main" id="{46FB2192-89F3-4E3B-86A1-0759CF2EC725}"/>
              </a:ext>
            </a:extLst>
          </p:cNvPr>
          <p:cNvSpPr txBox="1"/>
          <p:nvPr/>
        </p:nvSpPr>
        <p:spPr>
          <a:xfrm>
            <a:off x="838201" y="1065862"/>
            <a:ext cx="3313164"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4000">
                <a:solidFill>
                  <a:srgbClr val="FFFFFF"/>
                </a:solidFill>
                <a:latin typeface="+mj-lt"/>
                <a:ea typeface="+mj-ea"/>
                <a:cs typeface="Calibri Light"/>
              </a:rPr>
              <a:t>Process of Machine Learning</a:t>
            </a:r>
          </a:p>
        </p:txBody>
      </p:sp>
      <p:cxnSp>
        <p:nvCxnSpPr>
          <p:cNvPr id="20" name="Straight Connector 2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767F6AF-D064-4C03-B7CE-862A5DBF688D}"/>
              </a:ext>
            </a:extLst>
          </p:cNvPr>
          <p:cNvSpPr txBox="1"/>
          <p:nvPr/>
        </p:nvSpPr>
        <p:spPr>
          <a:xfrm>
            <a:off x="5155379" y="1431204"/>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solidFill>
                  <a:srgbClr val="FFFFFF"/>
                </a:solidFill>
              </a:rPr>
              <a:t>Get data</a:t>
            </a:r>
            <a:endParaRPr lang="en-US"/>
          </a:p>
          <a:p>
            <a:pPr indent="-228600">
              <a:lnSpc>
                <a:spcPct val="90000"/>
              </a:lnSpc>
              <a:spcAft>
                <a:spcPts val="600"/>
              </a:spcAft>
              <a:buFont typeface="Arial" panose="020B0604020202020204" pitchFamily="34" charset="0"/>
              <a:buChar char="•"/>
            </a:pPr>
            <a:r>
              <a:rPr lang="en-US" sz="2000">
                <a:solidFill>
                  <a:srgbClr val="FFFFFF"/>
                </a:solidFill>
                <a:cs typeface="Calibri" panose="020F0502020204030204"/>
              </a:rPr>
              <a:t>Clean and prepare the data</a:t>
            </a:r>
          </a:p>
          <a:p>
            <a:pPr indent="-228600">
              <a:lnSpc>
                <a:spcPct val="90000"/>
              </a:lnSpc>
              <a:spcAft>
                <a:spcPts val="600"/>
              </a:spcAft>
              <a:buFont typeface="Arial" panose="020B0604020202020204" pitchFamily="34" charset="0"/>
              <a:buChar char="•"/>
            </a:pPr>
            <a:r>
              <a:rPr lang="en-US" sz="2000">
                <a:solidFill>
                  <a:srgbClr val="FFFFFF"/>
                </a:solidFill>
                <a:cs typeface="Calibri" panose="020F0502020204030204"/>
              </a:rPr>
              <a:t>Train the model</a:t>
            </a:r>
          </a:p>
          <a:p>
            <a:pPr indent="-228600">
              <a:lnSpc>
                <a:spcPct val="90000"/>
              </a:lnSpc>
              <a:spcAft>
                <a:spcPts val="600"/>
              </a:spcAft>
              <a:buFont typeface="Arial" panose="020B0604020202020204" pitchFamily="34" charset="0"/>
              <a:buChar char="•"/>
            </a:pPr>
            <a:r>
              <a:rPr lang="en-US" sz="2000">
                <a:solidFill>
                  <a:srgbClr val="FFFFFF"/>
                </a:solidFill>
                <a:cs typeface="Calibri" panose="020F0502020204030204"/>
              </a:rPr>
              <a:t>Test Model</a:t>
            </a:r>
          </a:p>
          <a:p>
            <a:pPr indent="-228600">
              <a:lnSpc>
                <a:spcPct val="90000"/>
              </a:lnSpc>
              <a:spcAft>
                <a:spcPts val="600"/>
              </a:spcAft>
              <a:buFont typeface="Arial" panose="020B0604020202020204" pitchFamily="34" charset="0"/>
              <a:buChar char="•"/>
            </a:pPr>
            <a:r>
              <a:rPr lang="en-US" sz="2000">
                <a:solidFill>
                  <a:srgbClr val="FFFFFF"/>
                </a:solidFill>
                <a:cs typeface="Calibri" panose="020F0502020204030204"/>
              </a:rPr>
              <a:t>Improve</a:t>
            </a:r>
          </a:p>
          <a:p>
            <a:pPr indent="-228600">
              <a:lnSpc>
                <a:spcPct val="90000"/>
              </a:lnSpc>
              <a:spcAft>
                <a:spcPts val="600"/>
              </a:spcAft>
              <a:buFont typeface="Arial" panose="020B0604020202020204" pitchFamily="34" charset="0"/>
              <a:buChar char="•"/>
            </a:pPr>
            <a:endParaRPr lang="en-US" sz="2000">
              <a:solidFill>
                <a:srgbClr val="FFFFFF"/>
              </a:solidFill>
              <a:cs typeface="Calibri" panose="020F0502020204030204"/>
            </a:endParaRPr>
          </a:p>
          <a:p>
            <a:pPr indent="-228600">
              <a:lnSpc>
                <a:spcPct val="90000"/>
              </a:lnSpc>
              <a:spcAft>
                <a:spcPts val="600"/>
              </a:spcAft>
              <a:buFont typeface="Arial" panose="020B0604020202020204" pitchFamily="34" charset="0"/>
              <a:buChar char="•"/>
            </a:pPr>
            <a:endParaRPr lang="en-US" sz="2000">
              <a:solidFill>
                <a:srgbClr val="FFFFFF"/>
              </a:solidFill>
              <a:cs typeface="Calibri" panose="020F0502020204030204"/>
            </a:endParaRPr>
          </a:p>
        </p:txBody>
      </p:sp>
    </p:spTree>
    <p:extLst>
      <p:ext uri="{BB962C8B-B14F-4D97-AF65-F5344CB8AC3E}">
        <p14:creationId xmlns:p14="http://schemas.microsoft.com/office/powerpoint/2010/main" val="207970845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2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outdoor, dark, light, night&#10;&#10;Description automatically generated">
            <a:extLst>
              <a:ext uri="{FF2B5EF4-FFF2-40B4-BE49-F238E27FC236}">
                <a16:creationId xmlns:a16="http://schemas.microsoft.com/office/drawing/2014/main" id="{A4887B1B-3303-484A-A6D0-DE759A56B7E0}"/>
              </a:ext>
            </a:extLst>
          </p:cNvPr>
          <p:cNvPicPr>
            <a:picLocks noChangeAspect="1"/>
          </p:cNvPicPr>
          <p:nvPr/>
        </p:nvPicPr>
        <p:blipFill rotWithShape="1">
          <a:blip r:embed="rId2">
            <a:alphaModFix amt="35000"/>
          </a:blip>
          <a:srcRect t="23911" b="1089"/>
          <a:stretch/>
        </p:blipFill>
        <p:spPr>
          <a:xfrm>
            <a:off x="20" y="1"/>
            <a:ext cx="12191980" cy="6857999"/>
          </a:xfrm>
          <a:prstGeom prst="rect">
            <a:avLst/>
          </a:prstGeom>
        </p:spPr>
      </p:pic>
      <p:sp>
        <p:nvSpPr>
          <p:cNvPr id="7" name="TextBox 6">
            <a:extLst>
              <a:ext uri="{FF2B5EF4-FFF2-40B4-BE49-F238E27FC236}">
                <a16:creationId xmlns:a16="http://schemas.microsoft.com/office/drawing/2014/main" id="{46FB2192-89F3-4E3B-86A1-0759CF2EC725}"/>
              </a:ext>
            </a:extLst>
          </p:cNvPr>
          <p:cNvSpPr txBox="1"/>
          <p:nvPr/>
        </p:nvSpPr>
        <p:spPr>
          <a:xfrm>
            <a:off x="838201" y="1065862"/>
            <a:ext cx="3313164"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4000">
                <a:solidFill>
                  <a:srgbClr val="FFFFFF"/>
                </a:solidFill>
                <a:latin typeface="+mj-lt"/>
                <a:ea typeface="+mj-ea"/>
                <a:cs typeface="Calibri Light"/>
              </a:rPr>
              <a:t>Types of Machine Learning</a:t>
            </a:r>
          </a:p>
        </p:txBody>
      </p:sp>
      <p:cxnSp>
        <p:nvCxnSpPr>
          <p:cNvPr id="20" name="Straight Connector 2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767F6AF-D064-4C03-B7CE-862A5DBF688D}"/>
              </a:ext>
            </a:extLst>
          </p:cNvPr>
          <p:cNvSpPr txBox="1"/>
          <p:nvPr/>
        </p:nvSpPr>
        <p:spPr>
          <a:xfrm>
            <a:off x="5092749" y="1264190"/>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solidFill>
                  <a:srgbClr val="FFFFFF"/>
                </a:solidFill>
                <a:cs typeface="Calibri" panose="020F0502020204030204"/>
              </a:rPr>
              <a:t>Supervised Learning </a:t>
            </a:r>
          </a:p>
          <a:p>
            <a:pPr indent="-228600">
              <a:lnSpc>
                <a:spcPct val="90000"/>
              </a:lnSpc>
              <a:spcAft>
                <a:spcPts val="600"/>
              </a:spcAft>
              <a:buFont typeface="Arial" panose="020B0604020202020204" pitchFamily="34" charset="0"/>
              <a:buChar char="•"/>
            </a:pPr>
            <a:endParaRPr lang="en-US" sz="2000">
              <a:solidFill>
                <a:srgbClr val="FFFFFF"/>
              </a:solidFill>
              <a:cs typeface="Calibri" panose="020F0502020204030204"/>
            </a:endParaRPr>
          </a:p>
          <a:p>
            <a:pPr indent="-228600">
              <a:lnSpc>
                <a:spcPct val="90000"/>
              </a:lnSpc>
              <a:spcAft>
                <a:spcPts val="600"/>
              </a:spcAft>
              <a:buFont typeface="Arial" panose="020B0604020202020204" pitchFamily="34" charset="0"/>
              <a:buChar char="•"/>
            </a:pPr>
            <a:r>
              <a:rPr lang="en-US" sz="2000">
                <a:solidFill>
                  <a:srgbClr val="FFFFFF"/>
                </a:solidFill>
                <a:cs typeface="Calibri" panose="020F0502020204030204"/>
              </a:rPr>
              <a:t>Unsupervised learning</a:t>
            </a:r>
          </a:p>
          <a:p>
            <a:pPr indent="-228600">
              <a:lnSpc>
                <a:spcPct val="90000"/>
              </a:lnSpc>
              <a:spcAft>
                <a:spcPts val="600"/>
              </a:spcAft>
              <a:buFont typeface="Arial" panose="020B0604020202020204" pitchFamily="34" charset="0"/>
              <a:buChar char="•"/>
            </a:pPr>
            <a:endParaRPr lang="en-US" sz="2000">
              <a:solidFill>
                <a:srgbClr val="FFFFFF"/>
              </a:solidFill>
              <a:cs typeface="Calibri" panose="020F0502020204030204"/>
            </a:endParaRPr>
          </a:p>
          <a:p>
            <a:pPr indent="-228600">
              <a:lnSpc>
                <a:spcPct val="90000"/>
              </a:lnSpc>
              <a:spcAft>
                <a:spcPts val="600"/>
              </a:spcAft>
              <a:buFont typeface="Arial" panose="020B0604020202020204" pitchFamily="34" charset="0"/>
              <a:buChar char="•"/>
            </a:pPr>
            <a:r>
              <a:rPr lang="en-US" sz="2000">
                <a:solidFill>
                  <a:srgbClr val="FFFFFF"/>
                </a:solidFill>
                <a:cs typeface="Calibri" panose="020F0502020204030204"/>
              </a:rPr>
              <a:t>Reinforcement Learning</a:t>
            </a:r>
          </a:p>
          <a:p>
            <a:pPr indent="-228600">
              <a:lnSpc>
                <a:spcPct val="90000"/>
              </a:lnSpc>
              <a:spcAft>
                <a:spcPts val="600"/>
              </a:spcAft>
              <a:buFont typeface="Arial" panose="020B0604020202020204" pitchFamily="34" charset="0"/>
              <a:buChar char="•"/>
            </a:pPr>
            <a:endParaRPr lang="en-US" sz="2000">
              <a:solidFill>
                <a:srgbClr val="FFFFFF"/>
              </a:solidFill>
              <a:cs typeface="Calibri" panose="020F0502020204030204"/>
            </a:endParaRPr>
          </a:p>
          <a:p>
            <a:pPr indent="-228600">
              <a:lnSpc>
                <a:spcPct val="90000"/>
              </a:lnSpc>
              <a:spcAft>
                <a:spcPts val="600"/>
              </a:spcAft>
              <a:buFont typeface="Arial" panose="020B0604020202020204" pitchFamily="34" charset="0"/>
              <a:buChar char="•"/>
            </a:pPr>
            <a:r>
              <a:rPr lang="en-US" sz="2000">
                <a:solidFill>
                  <a:srgbClr val="FFFFFF"/>
                </a:solidFill>
                <a:cs typeface="Calibri" panose="020F0502020204030204"/>
              </a:rPr>
              <a:t>Hybrid learning</a:t>
            </a:r>
          </a:p>
          <a:p>
            <a:pPr indent="-228600">
              <a:lnSpc>
                <a:spcPct val="90000"/>
              </a:lnSpc>
              <a:spcAft>
                <a:spcPts val="600"/>
              </a:spcAft>
              <a:buFont typeface="Arial" panose="020B0604020202020204" pitchFamily="34" charset="0"/>
              <a:buChar char="•"/>
            </a:pPr>
            <a:endParaRPr lang="en-US" sz="2000">
              <a:solidFill>
                <a:srgbClr val="FFFFFF"/>
              </a:solidFill>
              <a:cs typeface="Calibri" panose="020F0502020204030204"/>
            </a:endParaRPr>
          </a:p>
        </p:txBody>
      </p:sp>
    </p:spTree>
    <p:extLst>
      <p:ext uri="{BB962C8B-B14F-4D97-AF65-F5344CB8AC3E}">
        <p14:creationId xmlns:p14="http://schemas.microsoft.com/office/powerpoint/2010/main" val="429339359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phs on a display with reflection of office">
            <a:extLst>
              <a:ext uri="{FF2B5EF4-FFF2-40B4-BE49-F238E27FC236}">
                <a16:creationId xmlns:a16="http://schemas.microsoft.com/office/drawing/2014/main" id="{CDB5F1B7-2200-4076-A46D-880EC7470F7F}"/>
              </a:ext>
            </a:extLst>
          </p:cNvPr>
          <p:cNvPicPr>
            <a:picLocks noChangeAspect="1"/>
          </p:cNvPicPr>
          <p:nvPr/>
        </p:nvPicPr>
        <p:blipFill rotWithShape="1">
          <a:blip r:embed="rId2">
            <a:alphaModFix amt="50000"/>
          </a:blip>
          <a:srcRect t="10256" b="5475"/>
          <a:stretch/>
        </p:blipFill>
        <p:spPr>
          <a:xfrm>
            <a:off x="-1" y="10"/>
            <a:ext cx="12192001" cy="6857990"/>
          </a:xfrm>
          <a:prstGeom prst="rect">
            <a:avLst/>
          </a:prstGeom>
        </p:spPr>
      </p:pic>
      <p:sp>
        <p:nvSpPr>
          <p:cNvPr id="3" name="TextBox 2">
            <a:extLst>
              <a:ext uri="{FF2B5EF4-FFF2-40B4-BE49-F238E27FC236}">
                <a16:creationId xmlns:a16="http://schemas.microsoft.com/office/drawing/2014/main" id="{50E25592-778B-4E6D-A6E5-04BAA108467D}"/>
              </a:ext>
            </a:extLst>
          </p:cNvPr>
          <p:cNvSpPr txBox="1"/>
          <p:nvPr/>
        </p:nvSpPr>
        <p:spPr>
          <a:xfrm>
            <a:off x="1524000" y="1122362"/>
            <a:ext cx="9144000" cy="290051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a:solidFill>
                  <a:srgbClr val="FFFFFF"/>
                </a:solidFill>
                <a:latin typeface="+mj-lt"/>
                <a:ea typeface="+mj-ea"/>
                <a:cs typeface="+mj-cs"/>
              </a:rPr>
              <a:t>Existing System</a:t>
            </a:r>
          </a:p>
        </p:txBody>
      </p:sp>
    </p:spTree>
    <p:extLst>
      <p:ext uri="{BB962C8B-B14F-4D97-AF65-F5344CB8AC3E}">
        <p14:creationId xmlns:p14="http://schemas.microsoft.com/office/powerpoint/2010/main" val="67250357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 name="Picture 2" descr="A picture containing person, indoor, ceiling&#10;&#10;Description automatically generated">
            <a:extLst>
              <a:ext uri="{FF2B5EF4-FFF2-40B4-BE49-F238E27FC236}">
                <a16:creationId xmlns:a16="http://schemas.microsoft.com/office/drawing/2014/main" id="{88D0A57E-2E71-4C30-95D0-5F73F03C948B}"/>
              </a:ext>
            </a:extLst>
          </p:cNvPr>
          <p:cNvPicPr>
            <a:picLocks noChangeAspect="1"/>
          </p:cNvPicPr>
          <p:nvPr/>
        </p:nvPicPr>
        <p:blipFill rotWithShape="1">
          <a:blip r:embed="rId2"/>
          <a:srcRect r="25"/>
          <a:stretch/>
        </p:blipFill>
        <p:spPr>
          <a:xfrm>
            <a:off x="20" y="10"/>
            <a:ext cx="12188932" cy="6857990"/>
          </a:xfrm>
          <a:prstGeom prst="rect">
            <a:avLst/>
          </a:prstGeom>
        </p:spPr>
      </p:pic>
      <p:sp>
        <p:nvSpPr>
          <p:cNvPr id="24" name="Freeform: Shape 23">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9164CC3F-7FA9-4353-8948-DDC7CDB12C19}"/>
              </a:ext>
            </a:extLst>
          </p:cNvPr>
          <p:cNvSpPr txBox="1"/>
          <p:nvPr/>
        </p:nvSpPr>
        <p:spPr>
          <a:xfrm>
            <a:off x="332312" y="4481024"/>
            <a:ext cx="5236696" cy="118481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a:lnSpc>
                <a:spcPct val="90000"/>
              </a:lnSpc>
              <a:spcBef>
                <a:spcPct val="0"/>
              </a:spcBef>
              <a:spcAft>
                <a:spcPts val="600"/>
              </a:spcAft>
            </a:pPr>
            <a:r>
              <a:rPr lang="en-US" sz="2500" dirty="0">
                <a:latin typeface="+mj-lt"/>
                <a:ea typeface="+mj-ea"/>
                <a:cs typeface="+mj-cs"/>
              </a:rPr>
              <a:t>Under the guidance of</a:t>
            </a:r>
            <a:r>
              <a:rPr lang="en-US" sz="2500" b="1" dirty="0">
                <a:latin typeface="+mj-lt"/>
                <a:ea typeface="+mj-ea"/>
                <a:cs typeface="+mj-cs"/>
              </a:rPr>
              <a:t> </a:t>
            </a:r>
            <a:endParaRPr lang="en-US"/>
          </a:p>
          <a:p>
            <a:pPr>
              <a:lnSpc>
                <a:spcPct val="90000"/>
              </a:lnSpc>
              <a:spcBef>
                <a:spcPct val="0"/>
              </a:spcBef>
              <a:spcAft>
                <a:spcPts val="600"/>
              </a:spcAft>
            </a:pPr>
            <a:r>
              <a:rPr lang="en-US" sz="2500" b="1" dirty="0">
                <a:latin typeface="+mj-lt"/>
                <a:ea typeface="+mj-ea"/>
                <a:cs typeface="+mj-cs"/>
              </a:rPr>
              <a:t>Ms. M. S</a:t>
            </a:r>
            <a:r>
              <a:rPr lang="en-US" sz="2500" dirty="0">
                <a:latin typeface="+mj-lt"/>
                <a:ea typeface="+mj-ea"/>
                <a:cs typeface="+mj-cs"/>
              </a:rPr>
              <a:t> </a:t>
            </a:r>
            <a:r>
              <a:rPr lang="en-US" sz="2500" b="1" dirty="0">
                <a:latin typeface="+mj-lt"/>
                <a:ea typeface="+mj-ea"/>
                <a:cs typeface="+mj-cs"/>
              </a:rPr>
              <a:t>N Lakshmi </a:t>
            </a:r>
            <a:r>
              <a:rPr lang="en-US" sz="2500" dirty="0">
                <a:latin typeface="+mj-lt"/>
                <a:ea typeface="+mj-ea"/>
                <a:cs typeface="+mj-cs"/>
              </a:rPr>
              <a:t>Assistant professor, </a:t>
            </a:r>
            <a:endParaRPr lang="en-US">
              <a:latin typeface="Calibri" panose="020F0502020204030204"/>
              <a:ea typeface="+mj-ea"/>
              <a:cs typeface="Calibri" panose="020F0502020204030204"/>
            </a:endParaRPr>
          </a:p>
          <a:p>
            <a:pPr>
              <a:lnSpc>
                <a:spcPct val="90000"/>
              </a:lnSpc>
              <a:spcBef>
                <a:spcPct val="0"/>
              </a:spcBef>
              <a:spcAft>
                <a:spcPts val="600"/>
              </a:spcAft>
            </a:pPr>
            <a:r>
              <a:rPr lang="en-US" sz="2500" dirty="0">
                <a:latin typeface="+mj-lt"/>
                <a:ea typeface="+mj-ea"/>
                <a:cs typeface="+mj-cs"/>
              </a:rPr>
              <a:t>CSE Department</a:t>
            </a:r>
            <a:endParaRPr lang="en-US" dirty="0">
              <a:ea typeface="+mj-ea"/>
              <a:cs typeface="Calibri"/>
            </a:endParaRPr>
          </a:p>
        </p:txBody>
      </p:sp>
      <p:sp>
        <p:nvSpPr>
          <p:cNvPr id="8" name="TextBox 1">
            <a:extLst>
              <a:ext uri="{FF2B5EF4-FFF2-40B4-BE49-F238E27FC236}">
                <a16:creationId xmlns:a16="http://schemas.microsoft.com/office/drawing/2014/main" id="{3D0BAE31-9324-4846-ABA9-645CFF41973D}"/>
              </a:ext>
            </a:extLst>
          </p:cNvPr>
          <p:cNvSpPr txBox="1"/>
          <p:nvPr/>
        </p:nvSpPr>
        <p:spPr>
          <a:xfrm>
            <a:off x="5885388" y="4590221"/>
            <a:ext cx="2926103" cy="1249240"/>
          </a:xfrm>
          <a:prstGeom prst="rect">
            <a:avLst/>
          </a:prstGeom>
        </p:spPr>
        <p:txBody>
          <a:bodyPr rot="0" spcFirstLastPara="0" vert="horz" lIns="91440" tIns="45720" rIns="91440" bIns="45720" numCol="1" spcCol="0" rtlCol="0" fromWordArt="0" anchor="t"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nSpc>
                <a:spcPct val="90000"/>
              </a:lnSpc>
              <a:spcAft>
                <a:spcPts val="600"/>
              </a:spcAft>
              <a:buFont typeface="Arial" panose="020B0604020202020204" pitchFamily="34" charset="0"/>
              <a:buChar char="•"/>
            </a:pPr>
            <a:r>
              <a:rPr lang="en-US" sz="1500" dirty="0"/>
              <a:t>Rama Sirisha (19FE1A0526)</a:t>
            </a:r>
          </a:p>
          <a:p>
            <a:pPr indent="-228600">
              <a:lnSpc>
                <a:spcPct val="90000"/>
              </a:lnSpc>
              <a:spcAft>
                <a:spcPts val="600"/>
              </a:spcAft>
              <a:buFont typeface="Arial" panose="020B0604020202020204" pitchFamily="34" charset="0"/>
              <a:buChar char="•"/>
            </a:pPr>
            <a:r>
              <a:rPr lang="en-US" sz="1500" dirty="0" err="1"/>
              <a:t>Viditha</a:t>
            </a:r>
            <a:r>
              <a:rPr lang="en-US" sz="1500" dirty="0"/>
              <a:t> (19FE1A0508)</a:t>
            </a:r>
            <a:endParaRPr lang="en-US" sz="1500" dirty="0">
              <a:cs typeface="Calibri"/>
            </a:endParaRPr>
          </a:p>
          <a:p>
            <a:pPr indent="-228600">
              <a:lnSpc>
                <a:spcPct val="90000"/>
              </a:lnSpc>
              <a:spcAft>
                <a:spcPts val="600"/>
              </a:spcAft>
              <a:buFont typeface="Arial" panose="020B0604020202020204" pitchFamily="34" charset="0"/>
              <a:buChar char="•"/>
            </a:pPr>
            <a:r>
              <a:rPr lang="en-US" sz="1500" dirty="0"/>
              <a:t>Divya (20FE5A0505)</a:t>
            </a:r>
            <a:endParaRPr lang="en-US" sz="1500" dirty="0">
              <a:cs typeface="Calibri"/>
            </a:endParaRPr>
          </a:p>
          <a:p>
            <a:pPr indent="-228600">
              <a:lnSpc>
                <a:spcPct val="90000"/>
              </a:lnSpc>
              <a:spcAft>
                <a:spcPts val="600"/>
              </a:spcAft>
              <a:buFont typeface="Arial" panose="020B0604020202020204" pitchFamily="34" charset="0"/>
              <a:buChar char="•"/>
            </a:pPr>
            <a:r>
              <a:rPr lang="en-US" sz="1500" dirty="0"/>
              <a:t>Jahnavi (20FE5A0503)</a:t>
            </a:r>
            <a:endParaRPr lang="en-US" sz="1500" dirty="0">
              <a:cs typeface="Calibri"/>
            </a:endParaRPr>
          </a:p>
        </p:txBody>
      </p:sp>
    </p:spTree>
    <p:extLst>
      <p:ext uri="{BB962C8B-B14F-4D97-AF65-F5344CB8AC3E}">
        <p14:creationId xmlns:p14="http://schemas.microsoft.com/office/powerpoint/2010/main" val="223186469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C49101CE-4187-4324-B3CE-9ACD7ECD7B84}"/>
              </a:ext>
            </a:extLst>
          </p:cNvPr>
          <p:cNvPicPr>
            <a:picLocks noChangeAspect="1"/>
          </p:cNvPicPr>
          <p:nvPr/>
        </p:nvPicPr>
        <p:blipFill rotWithShape="1">
          <a:blip r:embed="rId2">
            <a:alphaModFix amt="35000"/>
          </a:blip>
          <a:srcRect r="-2" b="6263"/>
          <a:stretch/>
        </p:blipFill>
        <p:spPr>
          <a:xfrm>
            <a:off x="20" y="1"/>
            <a:ext cx="12191980" cy="6857999"/>
          </a:xfrm>
          <a:prstGeom prst="rect">
            <a:avLst/>
          </a:prstGeom>
        </p:spPr>
      </p:pic>
      <p:sp>
        <p:nvSpPr>
          <p:cNvPr id="2" name="TextBox 1">
            <a:extLst>
              <a:ext uri="{FF2B5EF4-FFF2-40B4-BE49-F238E27FC236}">
                <a16:creationId xmlns:a16="http://schemas.microsoft.com/office/drawing/2014/main" id="{93D44C48-6BA0-42D4-A305-24C250827D50}"/>
              </a:ext>
            </a:extLst>
          </p:cNvPr>
          <p:cNvSpPr txBox="1"/>
          <p:nvPr/>
        </p:nvSpPr>
        <p:spPr>
          <a:xfrm>
            <a:off x="838201" y="1065862"/>
            <a:ext cx="3313164"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4000">
                <a:solidFill>
                  <a:srgbClr val="FFFFFF"/>
                </a:solidFill>
                <a:latin typeface="+mj-lt"/>
                <a:ea typeface="+mj-ea"/>
                <a:cs typeface="+mj-cs"/>
              </a:rPr>
              <a:t>K-Means Algorithm</a:t>
            </a:r>
          </a:p>
        </p:txBody>
      </p:sp>
      <p:cxnSp>
        <p:nvCxnSpPr>
          <p:cNvPr id="32" name="Straight Connector 3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25" name="TextBox 2">
            <a:extLst>
              <a:ext uri="{FF2B5EF4-FFF2-40B4-BE49-F238E27FC236}">
                <a16:creationId xmlns:a16="http://schemas.microsoft.com/office/drawing/2014/main" id="{CC0E9AB2-370C-4018-BC40-54CDF9E21D6B}"/>
              </a:ext>
            </a:extLst>
          </p:cNvPr>
          <p:cNvGraphicFramePr/>
          <p:nvPr>
            <p:extLst>
              <p:ext uri="{D42A27DB-BD31-4B8C-83A1-F6EECF244321}">
                <p14:modId xmlns:p14="http://schemas.microsoft.com/office/powerpoint/2010/main" val="591566501"/>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099140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144D3550-FFBB-4D01-8024-F9138B6EDA81}"/>
              </a:ext>
            </a:extLst>
          </p:cNvPr>
          <p:cNvPicPr>
            <a:picLocks noChangeAspect="1"/>
          </p:cNvPicPr>
          <p:nvPr/>
        </p:nvPicPr>
        <p:blipFill>
          <a:blip r:embed="rId2"/>
          <a:stretch>
            <a:fillRect/>
          </a:stretch>
        </p:blipFill>
        <p:spPr>
          <a:xfrm>
            <a:off x="629946" y="484632"/>
            <a:ext cx="4024349" cy="5888737"/>
          </a:xfrm>
          <a:prstGeom prst="rect">
            <a:avLst/>
          </a:prstGeom>
        </p:spPr>
      </p:pic>
      <p:pic>
        <p:nvPicPr>
          <p:cNvPr id="2" name="Picture 2" descr="A picture containing indoor, light, green&#10;&#10;Description automatically generated">
            <a:extLst>
              <a:ext uri="{FF2B5EF4-FFF2-40B4-BE49-F238E27FC236}">
                <a16:creationId xmlns:a16="http://schemas.microsoft.com/office/drawing/2014/main" id="{40523735-BE7B-40B7-916F-F0B42E07CA61}"/>
              </a:ext>
            </a:extLst>
          </p:cNvPr>
          <p:cNvPicPr>
            <a:picLocks noChangeAspect="1"/>
          </p:cNvPicPr>
          <p:nvPr/>
        </p:nvPicPr>
        <p:blipFill rotWithShape="1">
          <a:blip r:embed="rId3"/>
          <a:srcRect t="11361" b="4385"/>
          <a:stretch/>
        </p:blipFill>
        <p:spPr>
          <a:xfrm>
            <a:off x="4976029" y="1536163"/>
            <a:ext cx="6731338" cy="3785674"/>
          </a:xfrm>
          <a:prstGeom prst="rect">
            <a:avLst/>
          </a:prstGeom>
        </p:spPr>
      </p:pic>
    </p:spTree>
    <p:extLst>
      <p:ext uri="{BB962C8B-B14F-4D97-AF65-F5344CB8AC3E}">
        <p14:creationId xmlns:p14="http://schemas.microsoft.com/office/powerpoint/2010/main" val="3304630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F8644BB4-4834-4536-AD9B-5E7C2DB8022B}"/>
              </a:ext>
            </a:extLst>
          </p:cNvPr>
          <p:cNvPicPr>
            <a:picLocks noChangeAspect="1"/>
          </p:cNvPicPr>
          <p:nvPr/>
        </p:nvPicPr>
        <p:blipFill rotWithShape="1">
          <a:blip r:embed="rId2">
            <a:alphaModFix amt="50000"/>
          </a:blip>
          <a:srcRect l="21387" r="2168"/>
          <a:stretch/>
        </p:blipFill>
        <p:spPr>
          <a:xfrm>
            <a:off x="20" y="10"/>
            <a:ext cx="12188932" cy="6857990"/>
          </a:xfrm>
          <a:prstGeom prst="rect">
            <a:avLst/>
          </a:prstGeom>
        </p:spPr>
      </p:pic>
      <p:sp>
        <p:nvSpPr>
          <p:cNvPr id="3" name="TextBox 2">
            <a:extLst>
              <a:ext uri="{FF2B5EF4-FFF2-40B4-BE49-F238E27FC236}">
                <a16:creationId xmlns:a16="http://schemas.microsoft.com/office/drawing/2014/main" id="{365242AA-8406-4FE5-B3C6-C6EFF2A72EC3}"/>
              </a:ext>
            </a:extLst>
          </p:cNvPr>
          <p:cNvSpPr txBox="1"/>
          <p:nvPr/>
        </p:nvSpPr>
        <p:spPr>
          <a:xfrm>
            <a:off x="1524000" y="1122362"/>
            <a:ext cx="9144000" cy="290051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a:solidFill>
                  <a:srgbClr val="FFFFFF"/>
                </a:solidFill>
                <a:latin typeface="+mj-lt"/>
                <a:ea typeface="+mj-ea"/>
                <a:cs typeface="+mj-cs"/>
              </a:rPr>
              <a:t>Proposed System</a:t>
            </a:r>
          </a:p>
        </p:txBody>
      </p:sp>
    </p:spTree>
    <p:extLst>
      <p:ext uri="{BB962C8B-B14F-4D97-AF65-F5344CB8AC3E}">
        <p14:creationId xmlns:p14="http://schemas.microsoft.com/office/powerpoint/2010/main" val="287772108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33ECC971-69B2-4A48-B252-27849A0CFCF1}"/>
              </a:ext>
            </a:extLst>
          </p:cNvPr>
          <p:cNvPicPr>
            <a:picLocks noChangeAspect="1"/>
          </p:cNvPicPr>
          <p:nvPr/>
        </p:nvPicPr>
        <p:blipFill rotWithShape="1">
          <a:blip r:embed="rId2">
            <a:alphaModFix amt="35000"/>
          </a:blip>
          <a:srcRect t="8571" r="-2" b="-2"/>
          <a:stretch/>
        </p:blipFill>
        <p:spPr>
          <a:xfrm>
            <a:off x="20" y="1"/>
            <a:ext cx="12191980" cy="6857999"/>
          </a:xfrm>
          <a:prstGeom prst="rect">
            <a:avLst/>
          </a:prstGeom>
        </p:spPr>
      </p:pic>
      <p:sp>
        <p:nvSpPr>
          <p:cNvPr id="2" name="TextBox 1">
            <a:extLst>
              <a:ext uri="{FF2B5EF4-FFF2-40B4-BE49-F238E27FC236}">
                <a16:creationId xmlns:a16="http://schemas.microsoft.com/office/drawing/2014/main" id="{93D44C48-6BA0-42D4-A305-24C250827D50}"/>
              </a:ext>
            </a:extLst>
          </p:cNvPr>
          <p:cNvSpPr txBox="1"/>
          <p:nvPr/>
        </p:nvSpPr>
        <p:spPr>
          <a:xfrm>
            <a:off x="838201" y="1065862"/>
            <a:ext cx="3313164"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4000">
                <a:solidFill>
                  <a:srgbClr val="FFFFFF"/>
                </a:solidFill>
                <a:latin typeface="+mj-lt"/>
                <a:ea typeface="+mj-ea"/>
                <a:cs typeface="+mj-cs"/>
              </a:rPr>
              <a:t>Decision Tree Regressor</a:t>
            </a:r>
          </a:p>
        </p:txBody>
      </p:sp>
      <p:cxnSp>
        <p:nvCxnSpPr>
          <p:cNvPr id="32" name="Straight Connector 3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25" name="TextBox 2">
            <a:extLst>
              <a:ext uri="{FF2B5EF4-FFF2-40B4-BE49-F238E27FC236}">
                <a16:creationId xmlns:a16="http://schemas.microsoft.com/office/drawing/2014/main" id="{06975870-25D7-41E3-85A1-52E55F67EF57}"/>
              </a:ext>
            </a:extLst>
          </p:cNvPr>
          <p:cNvGraphicFramePr/>
          <p:nvPr>
            <p:extLst>
              <p:ext uri="{D42A27DB-BD31-4B8C-83A1-F6EECF244321}">
                <p14:modId xmlns:p14="http://schemas.microsoft.com/office/powerpoint/2010/main" val="4197137051"/>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634575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FB734F33-47C9-4A73-B241-110712E18B65}"/>
              </a:ext>
            </a:extLst>
          </p:cNvPr>
          <p:cNvPicPr>
            <a:picLocks noChangeAspect="1"/>
          </p:cNvPicPr>
          <p:nvPr/>
        </p:nvPicPr>
        <p:blipFill>
          <a:blip r:embed="rId2"/>
          <a:stretch>
            <a:fillRect/>
          </a:stretch>
        </p:blipFill>
        <p:spPr>
          <a:xfrm>
            <a:off x="484632" y="2047587"/>
            <a:ext cx="4482813" cy="2606251"/>
          </a:xfrm>
          <a:prstGeom prst="rect">
            <a:avLst/>
          </a:prstGeom>
        </p:spPr>
      </p:pic>
      <p:pic>
        <p:nvPicPr>
          <p:cNvPr id="2" name="Picture 2" descr="Diagram, schematic&#10;&#10;Description automatically generated">
            <a:extLst>
              <a:ext uri="{FF2B5EF4-FFF2-40B4-BE49-F238E27FC236}">
                <a16:creationId xmlns:a16="http://schemas.microsoft.com/office/drawing/2014/main" id="{F585AD35-48C3-4625-8853-EF459CB28DB6}"/>
              </a:ext>
            </a:extLst>
          </p:cNvPr>
          <p:cNvPicPr>
            <a:picLocks noChangeAspect="1"/>
          </p:cNvPicPr>
          <p:nvPr/>
        </p:nvPicPr>
        <p:blipFill>
          <a:blip r:embed="rId3"/>
          <a:stretch>
            <a:fillRect/>
          </a:stretch>
        </p:blipFill>
        <p:spPr>
          <a:xfrm>
            <a:off x="4976029" y="1813480"/>
            <a:ext cx="6731338" cy="3231041"/>
          </a:xfrm>
          <a:prstGeom prst="rect">
            <a:avLst/>
          </a:prstGeom>
        </p:spPr>
      </p:pic>
    </p:spTree>
    <p:extLst>
      <p:ext uri="{BB962C8B-B14F-4D97-AF65-F5344CB8AC3E}">
        <p14:creationId xmlns:p14="http://schemas.microsoft.com/office/powerpoint/2010/main" val="4090178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Shape&#10;&#10;Description automatically generated">
            <a:extLst>
              <a:ext uri="{FF2B5EF4-FFF2-40B4-BE49-F238E27FC236}">
                <a16:creationId xmlns:a16="http://schemas.microsoft.com/office/drawing/2014/main" id="{B786420B-99C0-42DC-9F05-7D7E65541399}"/>
              </a:ext>
            </a:extLst>
          </p:cNvPr>
          <p:cNvPicPr>
            <a:picLocks noChangeAspect="1"/>
          </p:cNvPicPr>
          <p:nvPr/>
        </p:nvPicPr>
        <p:blipFill rotWithShape="1">
          <a:blip r:embed="rId2"/>
          <a:srcRect l="20515" r="16383"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Box 2">
            <a:extLst>
              <a:ext uri="{FF2B5EF4-FFF2-40B4-BE49-F238E27FC236}">
                <a16:creationId xmlns:a16="http://schemas.microsoft.com/office/drawing/2014/main" id="{8F281C07-625A-4C99-8905-21E39B3A76B0}"/>
              </a:ext>
            </a:extLst>
          </p:cNvPr>
          <p:cNvSpPr txBox="1"/>
          <p:nvPr/>
        </p:nvSpPr>
        <p:spPr>
          <a:xfrm>
            <a:off x="6513788" y="2333297"/>
            <a:ext cx="4840010" cy="384366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ea typeface="+mn-lt"/>
                <a:cs typeface="+mn-lt"/>
              </a:rPr>
              <a:t>Mimic human thinking ability while making a decision</a:t>
            </a:r>
            <a:endParaRPr lang="en-US">
              <a:ea typeface="+mn-lt"/>
              <a:cs typeface="+mn-lt"/>
            </a:endParaRPr>
          </a:p>
          <a:p>
            <a:pPr indent="-228600">
              <a:lnSpc>
                <a:spcPct val="90000"/>
              </a:lnSpc>
              <a:spcAft>
                <a:spcPts val="600"/>
              </a:spcAft>
              <a:buFont typeface="Arial" panose="020B0604020202020204" pitchFamily="34" charset="0"/>
              <a:buChar char="•"/>
            </a:pPr>
            <a:endParaRPr lang="en-US" sz="2000">
              <a:ea typeface="+mn-lt"/>
              <a:cs typeface="+mn-lt"/>
            </a:endParaRPr>
          </a:p>
          <a:p>
            <a:pPr indent="-228600">
              <a:lnSpc>
                <a:spcPct val="90000"/>
              </a:lnSpc>
              <a:spcAft>
                <a:spcPts val="600"/>
              </a:spcAft>
              <a:buFont typeface="Arial" panose="020B0604020202020204" pitchFamily="34" charset="0"/>
              <a:buChar char="•"/>
            </a:pPr>
            <a:r>
              <a:rPr lang="en-US" sz="2000">
                <a:ea typeface="+mn-lt"/>
                <a:cs typeface="+mn-lt"/>
              </a:rPr>
              <a:t>Logic behind the decision tree can be easily understood</a:t>
            </a:r>
          </a:p>
          <a:p>
            <a:pPr indent="-228600">
              <a:lnSpc>
                <a:spcPct val="90000"/>
              </a:lnSpc>
              <a:spcAft>
                <a:spcPts val="600"/>
              </a:spcAft>
              <a:buFont typeface="Arial" panose="020B0604020202020204" pitchFamily="34" charset="0"/>
              <a:buChar char="•"/>
            </a:pPr>
            <a:endParaRPr lang="en-US" sz="2000">
              <a:ea typeface="+mn-lt"/>
              <a:cs typeface="+mn-lt"/>
            </a:endParaRPr>
          </a:p>
          <a:p>
            <a:pPr indent="-228600">
              <a:lnSpc>
                <a:spcPct val="90000"/>
              </a:lnSpc>
              <a:spcAft>
                <a:spcPts val="600"/>
              </a:spcAft>
              <a:buFont typeface="Arial" panose="020B0604020202020204" pitchFamily="34" charset="0"/>
              <a:buChar char="•"/>
            </a:pPr>
            <a:r>
              <a:rPr lang="en-US" sz="2000">
                <a:ea typeface="+mn-lt"/>
                <a:cs typeface="+mn-lt"/>
              </a:rPr>
              <a:t>It works for non-linear data</a:t>
            </a:r>
          </a:p>
        </p:txBody>
      </p:sp>
      <p:sp>
        <p:nvSpPr>
          <p:cNvPr id="6" name="TextBox 1">
            <a:extLst>
              <a:ext uri="{FF2B5EF4-FFF2-40B4-BE49-F238E27FC236}">
                <a16:creationId xmlns:a16="http://schemas.microsoft.com/office/drawing/2014/main" id="{43A85A16-1F85-4D42-80F9-2CCCD954BDB2}"/>
              </a:ext>
            </a:extLst>
          </p:cNvPr>
          <p:cNvSpPr txBox="1"/>
          <p:nvPr/>
        </p:nvSpPr>
        <p:spPr>
          <a:xfrm>
            <a:off x="6513273" y="876561"/>
            <a:ext cx="4997883"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latin typeface="Calibri"/>
                <a:ea typeface="+mn-lt"/>
                <a:cs typeface="+mn-lt"/>
              </a:rPr>
              <a:t>Reasons for using the Decision tree</a:t>
            </a:r>
            <a:endParaRPr lang="en-US" sz="2800">
              <a:latin typeface="Calibri"/>
              <a:cs typeface="Calibri"/>
            </a:endParaRPr>
          </a:p>
        </p:txBody>
      </p:sp>
    </p:spTree>
    <p:extLst>
      <p:ext uri="{BB962C8B-B14F-4D97-AF65-F5344CB8AC3E}">
        <p14:creationId xmlns:p14="http://schemas.microsoft.com/office/powerpoint/2010/main" val="265804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3" descr="Text&#10;&#10;Description automatically generated">
            <a:extLst>
              <a:ext uri="{FF2B5EF4-FFF2-40B4-BE49-F238E27FC236}">
                <a16:creationId xmlns:a16="http://schemas.microsoft.com/office/drawing/2014/main" id="{8532BA9C-34B2-4A13-945C-7E6EB805D861}"/>
              </a:ext>
            </a:extLst>
          </p:cNvPr>
          <p:cNvPicPr>
            <a:picLocks noChangeAspect="1"/>
          </p:cNvPicPr>
          <p:nvPr/>
        </p:nvPicPr>
        <p:blipFill rotWithShape="1">
          <a:blip r:embed="rId2"/>
          <a:srcRect t="11617" b="3812"/>
          <a:stretch/>
        </p:blipFill>
        <p:spPr>
          <a:xfrm>
            <a:off x="20" y="1282"/>
            <a:ext cx="12191980" cy="6856718"/>
          </a:xfrm>
          <a:prstGeom prst="rect">
            <a:avLst/>
          </a:prstGeom>
        </p:spPr>
      </p:pic>
    </p:spTree>
    <p:extLst>
      <p:ext uri="{BB962C8B-B14F-4D97-AF65-F5344CB8AC3E}">
        <p14:creationId xmlns:p14="http://schemas.microsoft.com/office/powerpoint/2010/main" val="3630214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587CE044-29F5-4EA5-AB26-8D3DE98FACBB}"/>
              </a:ext>
            </a:extLst>
          </p:cNvPr>
          <p:cNvPicPr>
            <a:picLocks noChangeAspect="1"/>
          </p:cNvPicPr>
          <p:nvPr/>
        </p:nvPicPr>
        <p:blipFill rotWithShape="1">
          <a:blip r:embed="rId2">
            <a:alphaModFix amt="35000"/>
          </a:blip>
          <a:srcRect t="17734" b="7266"/>
          <a:stretch/>
        </p:blipFill>
        <p:spPr>
          <a:xfrm>
            <a:off x="20" y="1282"/>
            <a:ext cx="12191980" cy="6856718"/>
          </a:xfrm>
          <a:prstGeom prst="rect">
            <a:avLst/>
          </a:prstGeom>
        </p:spPr>
      </p:pic>
      <p:cxnSp>
        <p:nvCxnSpPr>
          <p:cNvPr id="14" name="Straight Connector 1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2C56795-DF3E-49F0-B439-1BAC53EB1810}"/>
              </a:ext>
            </a:extLst>
          </p:cNvPr>
          <p:cNvSpPr txBox="1"/>
          <p:nvPr/>
        </p:nvSpPr>
        <p:spPr>
          <a:xfrm>
            <a:off x="5155379" y="1065862"/>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solidFill>
                  <a:srgbClr val="FFFFFF"/>
                </a:solidFill>
              </a:rPr>
              <a:t>Importing Libraries</a:t>
            </a:r>
          </a:p>
          <a:p>
            <a:pPr marL="285750" indent="-228600">
              <a:lnSpc>
                <a:spcPct val="90000"/>
              </a:lnSpc>
              <a:spcAft>
                <a:spcPts val="600"/>
              </a:spcAft>
              <a:buFont typeface="Arial" panose="020B0604020202020204" pitchFamily="34" charset="0"/>
              <a:buChar char="•"/>
            </a:pPr>
            <a:r>
              <a:rPr lang="en-US" sz="2000">
                <a:solidFill>
                  <a:srgbClr val="FFFFFF"/>
                </a:solidFill>
              </a:rPr>
              <a:t>Creating Regressor Object</a:t>
            </a:r>
          </a:p>
          <a:p>
            <a:pPr marL="285750" indent="-228600">
              <a:lnSpc>
                <a:spcPct val="90000"/>
              </a:lnSpc>
              <a:spcAft>
                <a:spcPts val="600"/>
              </a:spcAft>
              <a:buFont typeface="Arial" panose="020B0604020202020204" pitchFamily="34" charset="0"/>
              <a:buChar char="•"/>
            </a:pPr>
            <a:r>
              <a:rPr lang="en-US" sz="2000">
                <a:solidFill>
                  <a:srgbClr val="FFFFFF"/>
                </a:solidFill>
              </a:rPr>
              <a:t>Fitting the Regressor</a:t>
            </a:r>
          </a:p>
          <a:p>
            <a:pPr marL="285750" indent="-228600">
              <a:lnSpc>
                <a:spcPct val="90000"/>
              </a:lnSpc>
              <a:spcAft>
                <a:spcPts val="600"/>
              </a:spcAft>
              <a:buFont typeface="Arial" panose="020B0604020202020204" pitchFamily="34" charset="0"/>
              <a:buChar char="•"/>
            </a:pPr>
            <a:r>
              <a:rPr lang="en-US" sz="2000">
                <a:solidFill>
                  <a:srgbClr val="FFFFFF"/>
                </a:solidFill>
              </a:rPr>
              <a:t>Predicting new values</a:t>
            </a:r>
          </a:p>
          <a:p>
            <a:pPr marL="285750" indent="-228600">
              <a:lnSpc>
                <a:spcPct val="90000"/>
              </a:lnSpc>
              <a:spcAft>
                <a:spcPts val="600"/>
              </a:spcAft>
              <a:buFont typeface="Arial" panose="020B0604020202020204" pitchFamily="34" charset="0"/>
              <a:buChar char="•"/>
            </a:pPr>
            <a:r>
              <a:rPr lang="en-US" sz="2000">
                <a:solidFill>
                  <a:srgbClr val="FFFFFF"/>
                </a:solidFill>
              </a:rPr>
              <a:t>Visualizing the data</a:t>
            </a:r>
          </a:p>
        </p:txBody>
      </p:sp>
      <p:sp>
        <p:nvSpPr>
          <p:cNvPr id="4" name="TextBox 3">
            <a:extLst>
              <a:ext uri="{FF2B5EF4-FFF2-40B4-BE49-F238E27FC236}">
                <a16:creationId xmlns:a16="http://schemas.microsoft.com/office/drawing/2014/main" id="{1BFA81CF-2968-48C4-A442-23883E6C2AD2}"/>
              </a:ext>
            </a:extLst>
          </p:cNvPr>
          <p:cNvSpPr txBox="1"/>
          <p:nvPr/>
        </p:nvSpPr>
        <p:spPr>
          <a:xfrm>
            <a:off x="2331668" y="2953141"/>
            <a:ext cx="196214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800">
                <a:cs typeface="Calibri"/>
              </a:rPr>
              <a:t>Steps Followed</a:t>
            </a:r>
          </a:p>
        </p:txBody>
      </p:sp>
    </p:spTree>
    <p:extLst>
      <p:ext uri="{BB962C8B-B14F-4D97-AF65-F5344CB8AC3E}">
        <p14:creationId xmlns:p14="http://schemas.microsoft.com/office/powerpoint/2010/main" val="1824006603"/>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1" descr="A picture containing text, indoor, computer, table&#10;&#10;Description automatically generated">
            <a:extLst>
              <a:ext uri="{FF2B5EF4-FFF2-40B4-BE49-F238E27FC236}">
                <a16:creationId xmlns:a16="http://schemas.microsoft.com/office/drawing/2014/main" id="{52686230-4AD8-4A22-AFBF-63F197E39456}"/>
              </a:ext>
            </a:extLst>
          </p:cNvPr>
          <p:cNvPicPr>
            <a:picLocks noChangeAspect="1"/>
          </p:cNvPicPr>
          <p:nvPr/>
        </p:nvPicPr>
        <p:blipFill rotWithShape="1">
          <a:blip r:embed="rId2"/>
          <a:srcRect t="8215" r="23872" b="875"/>
          <a:stretch/>
        </p:blipFill>
        <p:spPr>
          <a:xfrm>
            <a:off x="3523488" y="10"/>
            <a:ext cx="8668512" cy="6857990"/>
          </a:xfrm>
          <a:prstGeom prst="rect">
            <a:avLst/>
          </a:prstGeom>
        </p:spPr>
      </p:pic>
      <p:sp>
        <p:nvSpPr>
          <p:cNvPr id="83" name="Rectangle 8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02B905A-3040-4BCD-B7D8-4955892BD321}"/>
              </a:ext>
            </a:extLst>
          </p:cNvPr>
          <p:cNvSpPr txBox="1"/>
          <p:nvPr/>
        </p:nvSpPr>
        <p:spPr>
          <a:xfrm>
            <a:off x="477981" y="1122363"/>
            <a:ext cx="4023360" cy="320413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b="1">
                <a:latin typeface="+mj-lt"/>
                <a:ea typeface="+mj-ea"/>
                <a:cs typeface="+mj-cs"/>
              </a:rPr>
              <a:t> Three modules</a:t>
            </a:r>
          </a:p>
        </p:txBody>
      </p:sp>
      <p:sp>
        <p:nvSpPr>
          <p:cNvPr id="85" name="Rectangle 8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7" name="Rectangle 8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9C7B385-795B-4CDE-8674-0AC61694C06C}"/>
              </a:ext>
            </a:extLst>
          </p:cNvPr>
          <p:cNvSpPr txBox="1"/>
          <p:nvPr/>
        </p:nvSpPr>
        <p:spPr>
          <a:xfrm>
            <a:off x="879823" y="2445577"/>
            <a:ext cx="35573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ea typeface="+mn-lt"/>
              <a:cs typeface="+mn-lt"/>
            </a:endParaRPr>
          </a:p>
        </p:txBody>
      </p:sp>
    </p:spTree>
    <p:extLst>
      <p:ext uri="{BB962C8B-B14F-4D97-AF65-F5344CB8AC3E}">
        <p14:creationId xmlns:p14="http://schemas.microsoft.com/office/powerpoint/2010/main" val="337418039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Graphical user interface&#10;&#10;Description automatically generated">
            <a:extLst>
              <a:ext uri="{FF2B5EF4-FFF2-40B4-BE49-F238E27FC236}">
                <a16:creationId xmlns:a16="http://schemas.microsoft.com/office/drawing/2014/main" id="{3FB153F2-7A06-4386-BF4A-703D12717D96}"/>
              </a:ext>
            </a:extLst>
          </p:cNvPr>
          <p:cNvPicPr>
            <a:picLocks noChangeAspect="1"/>
          </p:cNvPicPr>
          <p:nvPr/>
        </p:nvPicPr>
        <p:blipFill rotWithShape="1">
          <a:blip r:embed="rId2">
            <a:alphaModFix amt="50000"/>
          </a:blip>
          <a:srcRect l="4173" r="7826" b="-1"/>
          <a:stretch/>
        </p:blipFill>
        <p:spPr>
          <a:xfrm>
            <a:off x="20" y="1"/>
            <a:ext cx="12191980" cy="6857999"/>
          </a:xfrm>
          <a:prstGeom prst="rect">
            <a:avLst/>
          </a:prstGeom>
        </p:spPr>
      </p:pic>
      <p:sp>
        <p:nvSpPr>
          <p:cNvPr id="3" name="TextBox 2">
            <a:extLst>
              <a:ext uri="{FF2B5EF4-FFF2-40B4-BE49-F238E27FC236}">
                <a16:creationId xmlns:a16="http://schemas.microsoft.com/office/drawing/2014/main" id="{0AAD5B57-5E04-4E16-A243-EFF78792960C}"/>
              </a:ext>
            </a:extLst>
          </p:cNvPr>
          <p:cNvSpPr txBox="1"/>
          <p:nvPr/>
        </p:nvSpPr>
        <p:spPr>
          <a:xfrm>
            <a:off x="907480" y="1200152"/>
            <a:ext cx="6897171" cy="445769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8000">
                <a:solidFill>
                  <a:srgbClr val="FFFFFF"/>
                </a:solidFill>
                <a:latin typeface="+mj-lt"/>
                <a:ea typeface="+mj-ea"/>
                <a:cs typeface="+mj-cs"/>
              </a:rPr>
              <a:t>Data Pre-processing</a:t>
            </a:r>
          </a:p>
        </p:txBody>
      </p:sp>
      <p:sp>
        <p:nvSpPr>
          <p:cNvPr id="23"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4000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 descr="A picture containing text, light&#10;&#10;Description automatically generated">
            <a:extLst>
              <a:ext uri="{FF2B5EF4-FFF2-40B4-BE49-F238E27FC236}">
                <a16:creationId xmlns:a16="http://schemas.microsoft.com/office/drawing/2014/main" id="{0769A769-479B-4672-BED5-F5214317B38B}"/>
              </a:ext>
            </a:extLst>
          </p:cNvPr>
          <p:cNvPicPr>
            <a:picLocks noChangeAspect="1"/>
          </p:cNvPicPr>
          <p:nvPr/>
        </p:nvPicPr>
        <p:blipFill rotWithShape="1">
          <a:blip r:embed="rId2"/>
          <a:srcRect t="341" r="23863" b="8749"/>
          <a:stretch/>
        </p:blipFill>
        <p:spPr>
          <a:xfrm>
            <a:off x="3522468" y="1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E5142AA-1E48-41C8-AD4D-17A0E4610640}"/>
              </a:ext>
            </a:extLst>
          </p:cNvPr>
          <p:cNvSpPr txBox="1"/>
          <p:nvPr/>
        </p:nvSpPr>
        <p:spPr>
          <a:xfrm>
            <a:off x="371094" y="1161288"/>
            <a:ext cx="3438144" cy="112471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200" dirty="0">
                <a:latin typeface="+mj-lt"/>
                <a:ea typeface="+mj-ea"/>
                <a:cs typeface="+mj-cs"/>
              </a:rPr>
              <a:t>Contents</a:t>
            </a:r>
            <a:endParaRPr lang="en-US" sz="3200" dirty="0">
              <a:latin typeface="+mj-lt"/>
              <a:ea typeface="+mj-ea"/>
              <a:cs typeface="Calibri Light"/>
            </a:endParaRP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228319F-643B-4AAA-AE30-9C86C0BC00AF}"/>
              </a:ext>
            </a:extLst>
          </p:cNvPr>
          <p:cNvSpPr txBox="1"/>
          <p:nvPr/>
        </p:nvSpPr>
        <p:spPr>
          <a:xfrm>
            <a:off x="371094" y="2718054"/>
            <a:ext cx="3438906"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20000"/>
          </a:bodyPr>
          <a:lstStyle/>
          <a:p>
            <a:pPr marL="285750" indent="-228600">
              <a:lnSpc>
                <a:spcPct val="90000"/>
              </a:lnSpc>
              <a:spcAft>
                <a:spcPts val="600"/>
              </a:spcAft>
              <a:buFont typeface="Arial" panose="020B0604020202020204" pitchFamily="34" charset="0"/>
              <a:buChar char="•"/>
            </a:pPr>
            <a:r>
              <a:rPr lang="en-US" sz="2400" dirty="0"/>
              <a:t>Abstract</a:t>
            </a:r>
            <a:endParaRPr lang="en-US" sz="2400" dirty="0">
              <a:cs typeface="Calibri"/>
            </a:endParaRPr>
          </a:p>
          <a:p>
            <a:pPr marL="285750" indent="-228600">
              <a:lnSpc>
                <a:spcPct val="90000"/>
              </a:lnSpc>
              <a:spcAft>
                <a:spcPts val="600"/>
              </a:spcAft>
              <a:buFont typeface="Arial" panose="020B0604020202020204" pitchFamily="34" charset="0"/>
              <a:buChar char="•"/>
            </a:pPr>
            <a:r>
              <a:rPr lang="en-US" sz="2400" dirty="0"/>
              <a:t>Introduction</a:t>
            </a:r>
            <a:endParaRPr lang="en-US" sz="2400" dirty="0">
              <a:cs typeface="Calibri"/>
            </a:endParaRPr>
          </a:p>
          <a:p>
            <a:pPr marL="285750" indent="-228600">
              <a:lnSpc>
                <a:spcPct val="90000"/>
              </a:lnSpc>
              <a:spcAft>
                <a:spcPts val="600"/>
              </a:spcAft>
              <a:buFont typeface="Arial" panose="020B0604020202020204" pitchFamily="34" charset="0"/>
              <a:buChar char="•"/>
            </a:pPr>
            <a:r>
              <a:rPr lang="en-US" sz="2400" dirty="0">
                <a:cs typeface="Calibri"/>
              </a:rPr>
              <a:t>Literature Survey</a:t>
            </a:r>
            <a:endParaRPr lang="en-US" sz="2400" dirty="0"/>
          </a:p>
          <a:p>
            <a:pPr marL="285750" indent="-228600">
              <a:lnSpc>
                <a:spcPct val="90000"/>
              </a:lnSpc>
              <a:spcAft>
                <a:spcPts val="600"/>
              </a:spcAft>
              <a:buFont typeface="Arial" panose="020B0604020202020204" pitchFamily="34" charset="0"/>
              <a:buChar char="•"/>
            </a:pPr>
            <a:r>
              <a:rPr lang="en-US" sz="2400" dirty="0"/>
              <a:t>Existing System</a:t>
            </a:r>
            <a:endParaRPr lang="en-US" sz="2400" dirty="0">
              <a:cs typeface="Calibri"/>
            </a:endParaRPr>
          </a:p>
          <a:p>
            <a:pPr marL="285750" indent="-228600">
              <a:lnSpc>
                <a:spcPct val="90000"/>
              </a:lnSpc>
              <a:spcAft>
                <a:spcPts val="600"/>
              </a:spcAft>
              <a:buFont typeface="Arial" panose="020B0604020202020204" pitchFamily="34" charset="0"/>
              <a:buChar char="•"/>
            </a:pPr>
            <a:r>
              <a:rPr lang="en-US" sz="2400" dirty="0"/>
              <a:t>Proposed System</a:t>
            </a:r>
            <a:endParaRPr lang="en-US" sz="2400" dirty="0">
              <a:cs typeface="Calibri"/>
            </a:endParaRPr>
          </a:p>
          <a:p>
            <a:pPr marL="285750" indent="-228600">
              <a:lnSpc>
                <a:spcPct val="90000"/>
              </a:lnSpc>
              <a:spcAft>
                <a:spcPts val="600"/>
              </a:spcAft>
              <a:buFont typeface="Arial" panose="020B0604020202020204" pitchFamily="34" charset="0"/>
              <a:buChar char="•"/>
            </a:pPr>
            <a:r>
              <a:rPr lang="en-US" sz="2400" dirty="0"/>
              <a:t>Methodology</a:t>
            </a:r>
            <a:endParaRPr lang="en-US" sz="2400" dirty="0">
              <a:cs typeface="Calibri"/>
            </a:endParaRPr>
          </a:p>
          <a:p>
            <a:pPr marL="285750" indent="-228600">
              <a:lnSpc>
                <a:spcPct val="90000"/>
              </a:lnSpc>
              <a:spcAft>
                <a:spcPts val="600"/>
              </a:spcAft>
              <a:buFont typeface="Arial" panose="020B0604020202020204" pitchFamily="34" charset="0"/>
              <a:buChar char="•"/>
            </a:pPr>
            <a:r>
              <a:rPr lang="en-US" sz="2400" dirty="0"/>
              <a:t>Requirements</a:t>
            </a:r>
            <a:endParaRPr lang="en-US" sz="2400" dirty="0">
              <a:cs typeface="Calibri"/>
            </a:endParaRPr>
          </a:p>
          <a:p>
            <a:pPr marL="285750" indent="-228600">
              <a:lnSpc>
                <a:spcPct val="90000"/>
              </a:lnSpc>
              <a:spcAft>
                <a:spcPts val="600"/>
              </a:spcAft>
              <a:buFont typeface="Arial" panose="020B0604020202020204" pitchFamily="34" charset="0"/>
              <a:buChar char="•"/>
            </a:pPr>
            <a:r>
              <a:rPr lang="en-US" sz="2400" dirty="0">
                <a:cs typeface="Calibri"/>
              </a:rPr>
              <a:t>Applications</a:t>
            </a:r>
            <a:endParaRPr lang="en-US" sz="2400" dirty="0"/>
          </a:p>
          <a:p>
            <a:pPr marL="285750" indent="-228600">
              <a:lnSpc>
                <a:spcPct val="90000"/>
              </a:lnSpc>
              <a:spcAft>
                <a:spcPts val="600"/>
              </a:spcAft>
              <a:buFont typeface="Arial" panose="020B0604020202020204" pitchFamily="34" charset="0"/>
              <a:buChar char="•"/>
            </a:pPr>
            <a:r>
              <a:rPr lang="en-US" sz="2400" dirty="0"/>
              <a:t>Conclusion</a:t>
            </a:r>
          </a:p>
          <a:p>
            <a:pPr marL="285750" indent="-228600">
              <a:lnSpc>
                <a:spcPct val="90000"/>
              </a:lnSpc>
              <a:spcAft>
                <a:spcPts val="600"/>
              </a:spcAft>
              <a:buFont typeface="Arial" panose="020B0604020202020204" pitchFamily="34" charset="0"/>
              <a:buChar char="•"/>
            </a:pPr>
            <a:r>
              <a:rPr lang="en-US" sz="2400" dirty="0">
                <a:cs typeface="Calibri"/>
              </a:rPr>
              <a:t>References</a:t>
            </a:r>
          </a:p>
        </p:txBody>
      </p:sp>
    </p:spTree>
    <p:extLst>
      <p:ext uri="{BB962C8B-B14F-4D97-AF65-F5344CB8AC3E}">
        <p14:creationId xmlns:p14="http://schemas.microsoft.com/office/powerpoint/2010/main" val="77208116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text, indoor&#10;&#10;Description automatically generated">
            <a:extLst>
              <a:ext uri="{FF2B5EF4-FFF2-40B4-BE49-F238E27FC236}">
                <a16:creationId xmlns:a16="http://schemas.microsoft.com/office/drawing/2014/main" id="{A2AF3BB4-21E2-443A-8960-AD103E7787C6}"/>
              </a:ext>
            </a:extLst>
          </p:cNvPr>
          <p:cNvPicPr>
            <a:picLocks noChangeAspect="1"/>
          </p:cNvPicPr>
          <p:nvPr/>
        </p:nvPicPr>
        <p:blipFill rotWithShape="1">
          <a:blip r:embed="rId2">
            <a:alphaModFix amt="35000"/>
          </a:blip>
          <a:srcRect/>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7CD04884-544F-4158-90B9-C3981B18F218}"/>
              </a:ext>
            </a:extLst>
          </p:cNvPr>
          <p:cNvSpPr txBox="1"/>
          <p:nvPr/>
        </p:nvSpPr>
        <p:spPr>
          <a:xfrm>
            <a:off x="838201" y="1065862"/>
            <a:ext cx="3313164"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4000">
                <a:solidFill>
                  <a:srgbClr val="FFFFFF"/>
                </a:solidFill>
                <a:latin typeface="+mj-lt"/>
                <a:ea typeface="+mj-ea"/>
                <a:cs typeface="+mj-cs"/>
              </a:rPr>
              <a:t>Preparing The Data</a:t>
            </a:r>
          </a:p>
        </p:txBody>
      </p:sp>
      <p:cxnSp>
        <p:nvCxnSpPr>
          <p:cNvPr id="12" name="Straight Connector 1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F273E1B-2195-4DCB-9759-1AAD42863C38}"/>
              </a:ext>
            </a:extLst>
          </p:cNvPr>
          <p:cNvSpPr txBox="1"/>
          <p:nvPr/>
        </p:nvSpPr>
        <p:spPr>
          <a:xfrm>
            <a:off x="5155379" y="1065862"/>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solidFill>
                  <a:srgbClr val="FFFFFF"/>
                </a:solidFill>
              </a:rPr>
              <a:t>Getting the Structure</a:t>
            </a:r>
          </a:p>
          <a:p>
            <a:pPr marL="57150">
              <a:lnSpc>
                <a:spcPct val="90000"/>
              </a:lnSpc>
              <a:spcAft>
                <a:spcPts val="600"/>
              </a:spcAft>
            </a:pPr>
            <a:endParaRPr lang="en-US" sz="2000">
              <a:solidFill>
                <a:srgbClr val="FFFFFF"/>
              </a:solidFill>
              <a:cs typeface="Calibri" panose="020F0502020204030204"/>
            </a:endParaRPr>
          </a:p>
          <a:p>
            <a:pPr marL="285750" indent="-228600">
              <a:lnSpc>
                <a:spcPct val="90000"/>
              </a:lnSpc>
              <a:spcAft>
                <a:spcPts val="600"/>
              </a:spcAft>
              <a:buFont typeface="Arial" panose="020B0604020202020204" pitchFamily="34" charset="0"/>
              <a:buChar char="•"/>
            </a:pPr>
            <a:r>
              <a:rPr lang="en-US" sz="2000">
                <a:solidFill>
                  <a:srgbClr val="FFFFFF"/>
                </a:solidFill>
              </a:rPr>
              <a:t>Getting the Dummies</a:t>
            </a:r>
            <a:endParaRPr lang="en-US" sz="2000">
              <a:solidFill>
                <a:srgbClr val="FFFFFF"/>
              </a:solidFill>
              <a:cs typeface="Calibri" panose="020F0502020204030204"/>
            </a:endParaRPr>
          </a:p>
          <a:p>
            <a:pPr marL="57150">
              <a:lnSpc>
                <a:spcPct val="90000"/>
              </a:lnSpc>
              <a:spcAft>
                <a:spcPts val="600"/>
              </a:spcAft>
            </a:pPr>
            <a:endParaRPr lang="en-US" sz="2000">
              <a:solidFill>
                <a:srgbClr val="FFFFFF"/>
              </a:solidFill>
              <a:cs typeface="Calibri" panose="020F0502020204030204"/>
            </a:endParaRPr>
          </a:p>
          <a:p>
            <a:pPr marL="285750" indent="-228600">
              <a:lnSpc>
                <a:spcPct val="90000"/>
              </a:lnSpc>
              <a:spcAft>
                <a:spcPts val="600"/>
              </a:spcAft>
              <a:buFont typeface="Arial" panose="020B0604020202020204" pitchFamily="34" charset="0"/>
              <a:buChar char="•"/>
            </a:pPr>
            <a:r>
              <a:rPr lang="en-US" sz="2000">
                <a:solidFill>
                  <a:srgbClr val="FFFFFF"/>
                </a:solidFill>
              </a:rPr>
              <a:t>Preparing Variables</a:t>
            </a:r>
            <a:endParaRPr lang="en-US" sz="2000">
              <a:solidFill>
                <a:srgbClr val="FFFFFF"/>
              </a:solidFill>
              <a:cs typeface="Calibri" panose="020F0502020204030204"/>
            </a:endParaRPr>
          </a:p>
        </p:txBody>
      </p:sp>
    </p:spTree>
    <p:extLst>
      <p:ext uri="{BB962C8B-B14F-4D97-AF65-F5344CB8AC3E}">
        <p14:creationId xmlns:p14="http://schemas.microsoft.com/office/powerpoint/2010/main" val="1307912311"/>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AF98766-9CE3-4609-AA11-752A287D2BD8}"/>
              </a:ext>
            </a:extLst>
          </p:cNvPr>
          <p:cNvPicPr>
            <a:picLocks noChangeAspect="1"/>
          </p:cNvPicPr>
          <p:nvPr/>
        </p:nvPicPr>
        <p:blipFill rotWithShape="1">
          <a:blip r:embed="rId2"/>
          <a:srcRect l="19071" r="32031" b="2"/>
          <a:stretch/>
        </p:blipFill>
        <p:spPr>
          <a:xfrm>
            <a:off x="457202" y="331590"/>
            <a:ext cx="5426764" cy="2885457"/>
          </a:xfrm>
          <a:prstGeom prst="rect">
            <a:avLst/>
          </a:prstGeom>
        </p:spPr>
      </p:pic>
      <p:pic>
        <p:nvPicPr>
          <p:cNvPr id="3" name="Picture 3">
            <a:extLst>
              <a:ext uri="{FF2B5EF4-FFF2-40B4-BE49-F238E27FC236}">
                <a16:creationId xmlns:a16="http://schemas.microsoft.com/office/drawing/2014/main" id="{F59A664F-512D-4470-A563-381EEF28082A}"/>
              </a:ext>
            </a:extLst>
          </p:cNvPr>
          <p:cNvPicPr>
            <a:picLocks noChangeAspect="1"/>
          </p:cNvPicPr>
          <p:nvPr/>
        </p:nvPicPr>
        <p:blipFill rotWithShape="1">
          <a:blip r:embed="rId3"/>
          <a:srcRect l="32900" r="26418" b="-1"/>
          <a:stretch/>
        </p:blipFill>
        <p:spPr>
          <a:xfrm>
            <a:off x="457201" y="3677415"/>
            <a:ext cx="5426764" cy="2667921"/>
          </a:xfrm>
          <a:prstGeom prst="rect">
            <a:avLst/>
          </a:prstGeom>
        </p:spPr>
      </p:pic>
      <p:sp>
        <p:nvSpPr>
          <p:cNvPr id="33" name="Rectangle 35">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10;&#10;Description automatically generated">
            <a:extLst>
              <a:ext uri="{FF2B5EF4-FFF2-40B4-BE49-F238E27FC236}">
                <a16:creationId xmlns:a16="http://schemas.microsoft.com/office/drawing/2014/main" id="{5F341E81-B023-4B28-89CA-CE83122D7C45}"/>
              </a:ext>
            </a:extLst>
          </p:cNvPr>
          <p:cNvPicPr>
            <a:picLocks noChangeAspect="1"/>
          </p:cNvPicPr>
          <p:nvPr/>
        </p:nvPicPr>
        <p:blipFill rotWithShape="1">
          <a:blip r:embed="rId4"/>
          <a:srcRect t="6724" r="1" b="8330"/>
          <a:stretch/>
        </p:blipFill>
        <p:spPr>
          <a:xfrm>
            <a:off x="6308034" y="497864"/>
            <a:ext cx="5426764" cy="5717662"/>
          </a:xfrm>
          <a:prstGeom prst="rect">
            <a:avLst/>
          </a:prstGeom>
        </p:spPr>
      </p:pic>
    </p:spTree>
    <p:extLst>
      <p:ext uri="{BB962C8B-B14F-4D97-AF65-F5344CB8AC3E}">
        <p14:creationId xmlns:p14="http://schemas.microsoft.com/office/powerpoint/2010/main" val="4034398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icture containing diagram&#10;&#10;Description automatically generated">
            <a:extLst>
              <a:ext uri="{FF2B5EF4-FFF2-40B4-BE49-F238E27FC236}">
                <a16:creationId xmlns:a16="http://schemas.microsoft.com/office/drawing/2014/main" id="{A8C9248D-FA8E-4907-B7A4-523092F7887D}"/>
              </a:ext>
            </a:extLst>
          </p:cNvPr>
          <p:cNvPicPr>
            <a:picLocks noChangeAspect="1"/>
          </p:cNvPicPr>
          <p:nvPr/>
        </p:nvPicPr>
        <p:blipFill rotWithShape="1">
          <a:blip r:embed="rId2">
            <a:alphaModFix amt="50000"/>
          </a:blip>
          <a:srcRect r="5778"/>
          <a:stretch/>
        </p:blipFill>
        <p:spPr>
          <a:xfrm>
            <a:off x="20" y="1"/>
            <a:ext cx="12191980" cy="6857999"/>
          </a:xfrm>
          <a:prstGeom prst="rect">
            <a:avLst/>
          </a:prstGeom>
        </p:spPr>
      </p:pic>
      <p:sp>
        <p:nvSpPr>
          <p:cNvPr id="3" name="TextBox 2">
            <a:extLst>
              <a:ext uri="{FF2B5EF4-FFF2-40B4-BE49-F238E27FC236}">
                <a16:creationId xmlns:a16="http://schemas.microsoft.com/office/drawing/2014/main" id="{0AAD5B57-5E04-4E16-A243-EFF78792960C}"/>
              </a:ext>
            </a:extLst>
          </p:cNvPr>
          <p:cNvSpPr txBox="1"/>
          <p:nvPr/>
        </p:nvSpPr>
        <p:spPr>
          <a:xfrm>
            <a:off x="907480" y="1200152"/>
            <a:ext cx="6897171" cy="445769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8000">
                <a:solidFill>
                  <a:srgbClr val="FFFFFF"/>
                </a:solidFill>
                <a:latin typeface="+mj-lt"/>
                <a:ea typeface="+mj-ea"/>
                <a:cs typeface="+mj-cs"/>
              </a:rPr>
              <a:t>Machine learning Algorithms </a:t>
            </a:r>
          </a:p>
        </p:txBody>
      </p:sp>
      <p:sp>
        <p:nvSpPr>
          <p:cNvPr id="31"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981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text, person, indoor&#10;&#10;Description automatically generated">
            <a:extLst>
              <a:ext uri="{FF2B5EF4-FFF2-40B4-BE49-F238E27FC236}">
                <a16:creationId xmlns:a16="http://schemas.microsoft.com/office/drawing/2014/main" id="{65DEAE4D-2B45-4EEF-8B0E-A1FA237C90C0}"/>
              </a:ext>
            </a:extLst>
          </p:cNvPr>
          <p:cNvPicPr>
            <a:picLocks noChangeAspect="1"/>
          </p:cNvPicPr>
          <p:nvPr/>
        </p:nvPicPr>
        <p:blipFill rotWithShape="1">
          <a:blip r:embed="rId2">
            <a:alphaModFix amt="35000"/>
          </a:blip>
          <a:srcRect l="1333"/>
          <a:stretch/>
        </p:blipFill>
        <p:spPr>
          <a:xfrm>
            <a:off x="20" y="96532"/>
            <a:ext cx="12191980" cy="6856718"/>
          </a:xfrm>
          <a:prstGeom prst="rect">
            <a:avLst/>
          </a:prstGeom>
        </p:spPr>
      </p:pic>
      <p:cxnSp>
        <p:nvCxnSpPr>
          <p:cNvPr id="19" name="Straight Connector 18">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B64756-93E0-4710-9EF7-01982B1C36DE}"/>
              </a:ext>
            </a:extLst>
          </p:cNvPr>
          <p:cNvSpPr txBox="1"/>
          <p:nvPr/>
        </p:nvSpPr>
        <p:spPr>
          <a:xfrm>
            <a:off x="5098229" y="1237312"/>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solidFill>
                  <a:srgbClr val="FFFFFF"/>
                </a:solidFill>
              </a:rPr>
              <a:t>Creating Regressor Object</a:t>
            </a:r>
          </a:p>
          <a:p>
            <a:pPr marL="285750" indent="-228600">
              <a:lnSpc>
                <a:spcPct val="90000"/>
              </a:lnSpc>
              <a:spcAft>
                <a:spcPts val="600"/>
              </a:spcAft>
              <a:buFont typeface="Arial" panose="020B0604020202020204" pitchFamily="34" charset="0"/>
              <a:buChar char="•"/>
            </a:pPr>
            <a:r>
              <a:rPr lang="en-US" sz="2000">
                <a:solidFill>
                  <a:srgbClr val="FFFFFF"/>
                </a:solidFill>
              </a:rPr>
              <a:t>Splitting the data</a:t>
            </a:r>
          </a:p>
          <a:p>
            <a:pPr marL="285750" indent="-228600">
              <a:lnSpc>
                <a:spcPct val="90000"/>
              </a:lnSpc>
              <a:spcAft>
                <a:spcPts val="600"/>
              </a:spcAft>
              <a:buFont typeface="Arial" panose="020B0604020202020204" pitchFamily="34" charset="0"/>
              <a:buChar char="•"/>
            </a:pPr>
            <a:r>
              <a:rPr lang="en-US" sz="2000">
                <a:solidFill>
                  <a:srgbClr val="FFFFFF"/>
                </a:solidFill>
              </a:rPr>
              <a:t>Fitting the Regressor Object</a:t>
            </a:r>
          </a:p>
          <a:p>
            <a:pPr marL="285750" indent="-228600">
              <a:lnSpc>
                <a:spcPct val="90000"/>
              </a:lnSpc>
              <a:spcAft>
                <a:spcPts val="600"/>
              </a:spcAft>
              <a:buFont typeface="Arial" panose="020B0604020202020204" pitchFamily="34" charset="0"/>
              <a:buChar char="•"/>
            </a:pPr>
            <a:r>
              <a:rPr lang="en-US" sz="2000">
                <a:solidFill>
                  <a:srgbClr val="FFFFFF"/>
                </a:solidFill>
              </a:rPr>
              <a:t>Predicting the values</a:t>
            </a:r>
          </a:p>
          <a:p>
            <a:pPr marL="285750" indent="-228600">
              <a:lnSpc>
                <a:spcPct val="90000"/>
              </a:lnSpc>
              <a:spcAft>
                <a:spcPts val="600"/>
              </a:spcAft>
              <a:buFont typeface="Arial" panose="020B0604020202020204" pitchFamily="34" charset="0"/>
              <a:buChar char="•"/>
            </a:pPr>
            <a:r>
              <a:rPr lang="en-US" sz="2000">
                <a:solidFill>
                  <a:srgbClr val="FFFFFF"/>
                </a:solidFill>
              </a:rPr>
              <a:t>Evaluating the performance</a:t>
            </a:r>
          </a:p>
          <a:p>
            <a:pPr indent="-228600">
              <a:lnSpc>
                <a:spcPct val="90000"/>
              </a:lnSpc>
              <a:buFont typeface="Arial" panose="020B0604020202020204" pitchFamily="34" charset="0"/>
              <a:buChar char="•"/>
            </a:pPr>
            <a:endParaRPr lang="en-US" sz="2000">
              <a:solidFill>
                <a:srgbClr val="FFFFFF"/>
              </a:solidFill>
            </a:endParaRPr>
          </a:p>
        </p:txBody>
      </p:sp>
      <p:sp>
        <p:nvSpPr>
          <p:cNvPr id="4" name="TextBox 3">
            <a:extLst>
              <a:ext uri="{FF2B5EF4-FFF2-40B4-BE49-F238E27FC236}">
                <a16:creationId xmlns:a16="http://schemas.microsoft.com/office/drawing/2014/main" id="{5F769514-D37E-4018-9975-6A7D7B750914}"/>
              </a:ext>
            </a:extLst>
          </p:cNvPr>
          <p:cNvSpPr txBox="1"/>
          <p:nvPr/>
        </p:nvSpPr>
        <p:spPr>
          <a:xfrm>
            <a:off x="1905000" y="3114675"/>
            <a:ext cx="25241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Model Creation</a:t>
            </a:r>
            <a:endParaRPr lang="en-US" sz="2800">
              <a:cs typeface="Calibri"/>
            </a:endParaRPr>
          </a:p>
        </p:txBody>
      </p:sp>
    </p:spTree>
    <p:extLst>
      <p:ext uri="{BB962C8B-B14F-4D97-AF65-F5344CB8AC3E}">
        <p14:creationId xmlns:p14="http://schemas.microsoft.com/office/powerpoint/2010/main" val="3205976257"/>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F2C9AA3D-49E3-483C-B503-AF679DEE719D}"/>
              </a:ext>
            </a:extLst>
          </p:cNvPr>
          <p:cNvPicPr>
            <a:picLocks noChangeAspect="1"/>
          </p:cNvPicPr>
          <p:nvPr/>
        </p:nvPicPr>
        <p:blipFill>
          <a:blip r:embed="rId2"/>
          <a:stretch>
            <a:fillRect/>
          </a:stretch>
        </p:blipFill>
        <p:spPr>
          <a:xfrm>
            <a:off x="643467" y="2773778"/>
            <a:ext cx="5294716" cy="1310441"/>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5" descr="Text&#10;&#10;Description automatically generated">
            <a:extLst>
              <a:ext uri="{FF2B5EF4-FFF2-40B4-BE49-F238E27FC236}">
                <a16:creationId xmlns:a16="http://schemas.microsoft.com/office/drawing/2014/main" id="{14E6F4E3-FC45-49D1-A83D-C4822BF6FEBE}"/>
              </a:ext>
            </a:extLst>
          </p:cNvPr>
          <p:cNvPicPr>
            <a:picLocks noChangeAspect="1"/>
          </p:cNvPicPr>
          <p:nvPr/>
        </p:nvPicPr>
        <p:blipFill>
          <a:blip r:embed="rId3"/>
          <a:stretch>
            <a:fillRect/>
          </a:stretch>
        </p:blipFill>
        <p:spPr>
          <a:xfrm>
            <a:off x="6253817" y="1406624"/>
            <a:ext cx="5294715" cy="4044752"/>
          </a:xfrm>
          <a:prstGeom prst="rect">
            <a:avLst/>
          </a:prstGeom>
        </p:spPr>
      </p:pic>
    </p:spTree>
    <p:extLst>
      <p:ext uri="{BB962C8B-B14F-4D97-AF65-F5344CB8AC3E}">
        <p14:creationId xmlns:p14="http://schemas.microsoft.com/office/powerpoint/2010/main" val="2763841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a:extLst>
              <a:ext uri="{FF2B5EF4-FFF2-40B4-BE49-F238E27FC236}">
                <a16:creationId xmlns:a16="http://schemas.microsoft.com/office/drawing/2014/main" id="{6DF1D783-387B-4EB5-80A5-23617F1DCF67}"/>
              </a:ext>
            </a:extLst>
          </p:cNvPr>
          <p:cNvPicPr>
            <a:picLocks noChangeAspect="1"/>
          </p:cNvPicPr>
          <p:nvPr/>
        </p:nvPicPr>
        <p:blipFill rotWithShape="1">
          <a:blip r:embed="rId2">
            <a:alphaModFix amt="50000"/>
          </a:blip>
          <a:srcRect t="7098" b="8632"/>
          <a:stretch/>
        </p:blipFill>
        <p:spPr>
          <a:xfrm>
            <a:off x="20" y="1"/>
            <a:ext cx="12191980" cy="6857999"/>
          </a:xfrm>
          <a:prstGeom prst="rect">
            <a:avLst/>
          </a:prstGeom>
        </p:spPr>
      </p:pic>
      <p:sp>
        <p:nvSpPr>
          <p:cNvPr id="2" name="TextBox 1">
            <a:extLst>
              <a:ext uri="{FF2B5EF4-FFF2-40B4-BE49-F238E27FC236}">
                <a16:creationId xmlns:a16="http://schemas.microsoft.com/office/drawing/2014/main" id="{54E4CC61-0F06-4D57-9D53-9E678941D0F3}"/>
              </a:ext>
            </a:extLst>
          </p:cNvPr>
          <p:cNvSpPr txBox="1"/>
          <p:nvPr/>
        </p:nvSpPr>
        <p:spPr>
          <a:xfrm>
            <a:off x="907480" y="1200152"/>
            <a:ext cx="6897171" cy="445769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8000">
                <a:solidFill>
                  <a:srgbClr val="FFFFFF"/>
                </a:solidFill>
                <a:latin typeface="+mj-lt"/>
                <a:ea typeface="+mj-ea"/>
                <a:cs typeface="+mj-cs"/>
              </a:rPr>
              <a:t>Prediction</a:t>
            </a:r>
          </a:p>
        </p:txBody>
      </p:sp>
      <p:sp>
        <p:nvSpPr>
          <p:cNvPr id="23"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93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10;&#10;Description automatically generated">
            <a:extLst>
              <a:ext uri="{FF2B5EF4-FFF2-40B4-BE49-F238E27FC236}">
                <a16:creationId xmlns:a16="http://schemas.microsoft.com/office/drawing/2014/main" id="{BDD4DA81-6A5C-41F5-BA79-7FA632DDF8D1}"/>
              </a:ext>
            </a:extLst>
          </p:cNvPr>
          <p:cNvPicPr>
            <a:picLocks noChangeAspect="1"/>
          </p:cNvPicPr>
          <p:nvPr/>
        </p:nvPicPr>
        <p:blipFill rotWithShape="1">
          <a:blip r:embed="rId2">
            <a:alphaModFix amt="35000"/>
          </a:blip>
          <a:srcRect l="1564" r="5103"/>
          <a:stretch/>
        </p:blipFill>
        <p:spPr>
          <a:xfrm>
            <a:off x="20" y="1282"/>
            <a:ext cx="12191980" cy="6856718"/>
          </a:xfrm>
          <a:prstGeom prst="rect">
            <a:avLst/>
          </a:prstGeom>
        </p:spPr>
      </p:pic>
      <p:cxnSp>
        <p:nvCxnSpPr>
          <p:cNvPr id="29" name="Straight Connector 28">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C9E474C-C8D8-461D-AE0C-C797EFA7B1DA}"/>
              </a:ext>
            </a:extLst>
          </p:cNvPr>
          <p:cNvSpPr txBox="1"/>
          <p:nvPr/>
        </p:nvSpPr>
        <p:spPr>
          <a:xfrm>
            <a:off x="4974404" y="865837"/>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2000">
              <a:solidFill>
                <a:srgbClr val="FFFFFF"/>
              </a:solidFill>
            </a:endParaRPr>
          </a:p>
          <a:p>
            <a:pPr marL="285750" indent="-228600">
              <a:lnSpc>
                <a:spcPct val="90000"/>
              </a:lnSpc>
              <a:spcAft>
                <a:spcPts val="600"/>
              </a:spcAft>
              <a:buFont typeface="Arial" panose="020B0604020202020204" pitchFamily="34" charset="0"/>
              <a:buChar char="•"/>
            </a:pPr>
            <a:r>
              <a:rPr lang="en-US" sz="2000">
                <a:solidFill>
                  <a:srgbClr val="FFFFFF"/>
                </a:solidFill>
              </a:rPr>
              <a:t>Getting variables from dataset</a:t>
            </a:r>
            <a:endParaRPr lang="en-US" sz="2000" b="1">
              <a:solidFill>
                <a:srgbClr val="FFFFFF"/>
              </a:solidFill>
            </a:endParaRPr>
          </a:p>
          <a:p>
            <a:pPr marL="285750" indent="-228600">
              <a:lnSpc>
                <a:spcPct val="90000"/>
              </a:lnSpc>
              <a:spcAft>
                <a:spcPts val="600"/>
              </a:spcAft>
              <a:buFont typeface="Arial" panose="020B0604020202020204" pitchFamily="34" charset="0"/>
              <a:buChar char="•"/>
            </a:pPr>
            <a:r>
              <a:rPr lang="en-US" sz="2000">
                <a:solidFill>
                  <a:srgbClr val="FFFFFF"/>
                </a:solidFill>
              </a:rPr>
              <a:t>Getting dummies</a:t>
            </a:r>
          </a:p>
          <a:p>
            <a:pPr marL="285750" indent="-228600">
              <a:lnSpc>
                <a:spcPct val="90000"/>
              </a:lnSpc>
              <a:spcAft>
                <a:spcPts val="600"/>
              </a:spcAft>
              <a:buFont typeface="Arial" panose="020B0604020202020204" pitchFamily="34" charset="0"/>
              <a:buChar char="•"/>
            </a:pPr>
            <a:r>
              <a:rPr lang="en-US" sz="2000">
                <a:solidFill>
                  <a:srgbClr val="FFFFFF"/>
                </a:solidFill>
              </a:rPr>
              <a:t>Predicting the values</a:t>
            </a:r>
          </a:p>
          <a:p>
            <a:pPr marL="285750" indent="-228600">
              <a:lnSpc>
                <a:spcPct val="90000"/>
              </a:lnSpc>
              <a:spcAft>
                <a:spcPts val="600"/>
              </a:spcAft>
              <a:buFont typeface="Arial" panose="020B0604020202020204" pitchFamily="34" charset="0"/>
              <a:buChar char="•"/>
            </a:pPr>
            <a:r>
              <a:rPr lang="en-US" sz="2000">
                <a:solidFill>
                  <a:srgbClr val="FFFFFF"/>
                </a:solidFill>
              </a:rPr>
              <a:t>Converting into understandable form</a:t>
            </a:r>
          </a:p>
        </p:txBody>
      </p:sp>
      <p:sp>
        <p:nvSpPr>
          <p:cNvPr id="7" name="TextBox 6">
            <a:extLst>
              <a:ext uri="{FF2B5EF4-FFF2-40B4-BE49-F238E27FC236}">
                <a16:creationId xmlns:a16="http://schemas.microsoft.com/office/drawing/2014/main" id="{683C3E0C-44B9-4303-AF85-46169EAA0DEF}"/>
              </a:ext>
            </a:extLst>
          </p:cNvPr>
          <p:cNvSpPr txBox="1"/>
          <p:nvPr/>
        </p:nvSpPr>
        <p:spPr>
          <a:xfrm>
            <a:off x="1790700" y="3057525"/>
            <a:ext cx="26098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800">
                <a:cs typeface="Calibri"/>
              </a:rPr>
              <a:t>Predicting Future Values</a:t>
            </a:r>
          </a:p>
        </p:txBody>
      </p:sp>
    </p:spTree>
    <p:extLst>
      <p:ext uri="{BB962C8B-B14F-4D97-AF65-F5344CB8AC3E}">
        <p14:creationId xmlns:p14="http://schemas.microsoft.com/office/powerpoint/2010/main" val="3196865880"/>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56651B3B-2F8A-4E48-BEA0-5D35421C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659C2D7C-0B6F-4D21-8B36-D739756A1E12}"/>
              </a:ext>
            </a:extLst>
          </p:cNvPr>
          <p:cNvPicPr>
            <a:picLocks noChangeAspect="1"/>
          </p:cNvPicPr>
          <p:nvPr/>
        </p:nvPicPr>
        <p:blipFill>
          <a:blip r:embed="rId2"/>
          <a:stretch>
            <a:fillRect/>
          </a:stretch>
        </p:blipFill>
        <p:spPr>
          <a:xfrm>
            <a:off x="643467" y="819785"/>
            <a:ext cx="6278851" cy="1240072"/>
          </a:xfrm>
          <a:prstGeom prst="rect">
            <a:avLst/>
          </a:prstGeom>
        </p:spPr>
      </p:pic>
      <p:sp>
        <p:nvSpPr>
          <p:cNvPr id="8" name="Rectangle 11">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7"/>
            <a:ext cx="7566298" cy="822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ext&#10;&#10;Description automatically generated">
            <a:extLst>
              <a:ext uri="{FF2B5EF4-FFF2-40B4-BE49-F238E27FC236}">
                <a16:creationId xmlns:a16="http://schemas.microsoft.com/office/drawing/2014/main" id="{FB434F2E-D325-4978-A81A-B99B50D0BE79}"/>
              </a:ext>
            </a:extLst>
          </p:cNvPr>
          <p:cNvPicPr>
            <a:picLocks noChangeAspect="1"/>
          </p:cNvPicPr>
          <p:nvPr/>
        </p:nvPicPr>
        <p:blipFill>
          <a:blip r:embed="rId3"/>
          <a:stretch>
            <a:fillRect/>
          </a:stretch>
        </p:blipFill>
        <p:spPr>
          <a:xfrm>
            <a:off x="643467" y="3601720"/>
            <a:ext cx="6278852" cy="2194710"/>
          </a:xfrm>
          <a:prstGeom prst="rect">
            <a:avLst/>
          </a:prstGeom>
        </p:spPr>
      </p:pic>
      <p:sp>
        <p:nvSpPr>
          <p:cNvPr id="9" name="Rectangle 13">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82296"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A2C1B5BD-96B5-4632-9E17-E979B8236490}"/>
              </a:ext>
            </a:extLst>
          </p:cNvPr>
          <p:cNvPicPr>
            <a:picLocks noChangeAspect="1"/>
          </p:cNvPicPr>
          <p:nvPr/>
        </p:nvPicPr>
        <p:blipFill>
          <a:blip r:embed="rId4"/>
          <a:stretch>
            <a:fillRect/>
          </a:stretch>
        </p:blipFill>
        <p:spPr>
          <a:xfrm>
            <a:off x="8303569" y="321735"/>
            <a:ext cx="2793478" cy="3218907"/>
          </a:xfrm>
          <a:prstGeom prst="rect">
            <a:avLst/>
          </a:prstGeom>
        </p:spPr>
      </p:pic>
      <p:sp>
        <p:nvSpPr>
          <p:cNvPr id="11" name="Rectangle 15">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CC1149B4-64AE-4F33-AC2A-249D73EF801B}"/>
              </a:ext>
            </a:extLst>
          </p:cNvPr>
          <p:cNvPicPr>
            <a:picLocks noChangeAspect="1"/>
          </p:cNvPicPr>
          <p:nvPr/>
        </p:nvPicPr>
        <p:blipFill>
          <a:blip r:embed="rId5"/>
          <a:stretch>
            <a:fillRect/>
          </a:stretch>
        </p:blipFill>
        <p:spPr>
          <a:xfrm>
            <a:off x="8462837" y="4204379"/>
            <a:ext cx="2756513" cy="2404697"/>
          </a:xfrm>
          <a:prstGeom prst="rect">
            <a:avLst/>
          </a:prstGeom>
        </p:spPr>
      </p:pic>
    </p:spTree>
    <p:extLst>
      <p:ext uri="{BB962C8B-B14F-4D97-AF65-F5344CB8AC3E}">
        <p14:creationId xmlns:p14="http://schemas.microsoft.com/office/powerpoint/2010/main" val="3459024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text, electronics, night sky&#10;&#10;Description automatically generated">
            <a:extLst>
              <a:ext uri="{FF2B5EF4-FFF2-40B4-BE49-F238E27FC236}">
                <a16:creationId xmlns:a16="http://schemas.microsoft.com/office/drawing/2014/main" id="{224813AA-2D3A-479F-8F7C-371AC2C56CED}"/>
              </a:ext>
            </a:extLst>
          </p:cNvPr>
          <p:cNvPicPr>
            <a:picLocks noChangeAspect="1"/>
          </p:cNvPicPr>
          <p:nvPr/>
        </p:nvPicPr>
        <p:blipFill rotWithShape="1">
          <a:blip r:embed="rId2">
            <a:alphaModFix amt="35000"/>
          </a:blip>
          <a:srcRect r="2667"/>
          <a:stretch/>
        </p:blipFill>
        <p:spPr>
          <a:xfrm>
            <a:off x="20" y="10"/>
            <a:ext cx="12191980" cy="6857990"/>
          </a:xfrm>
          <a:prstGeom prst="rect">
            <a:avLst/>
          </a:prstGeom>
        </p:spPr>
      </p:pic>
      <p:cxnSp>
        <p:nvCxnSpPr>
          <p:cNvPr id="16" name="Straight Connector 15">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9E44329-C3F0-4BEA-8E9E-1DD049A94D8F}"/>
              </a:ext>
            </a:extLst>
          </p:cNvPr>
          <p:cNvSpPr txBox="1"/>
          <p:nvPr/>
        </p:nvSpPr>
        <p:spPr>
          <a:xfrm>
            <a:off x="5155379" y="1065862"/>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solidFill>
                  <a:srgbClr val="FFFFFF"/>
                </a:solidFill>
              </a:rPr>
              <a:t>Concatenating with original data</a:t>
            </a:r>
          </a:p>
          <a:p>
            <a:pPr marL="57150">
              <a:lnSpc>
                <a:spcPct val="90000"/>
              </a:lnSpc>
              <a:spcAft>
                <a:spcPts val="600"/>
              </a:spcAft>
            </a:pPr>
            <a:endParaRPr lang="en-US" sz="2000">
              <a:solidFill>
                <a:srgbClr val="FFFFFF"/>
              </a:solidFill>
              <a:cs typeface="Calibri" panose="020F0502020204030204"/>
            </a:endParaRPr>
          </a:p>
          <a:p>
            <a:pPr marL="285750" indent="-228600">
              <a:lnSpc>
                <a:spcPct val="90000"/>
              </a:lnSpc>
              <a:spcAft>
                <a:spcPts val="600"/>
              </a:spcAft>
              <a:buFont typeface="Arial" panose="020B0604020202020204" pitchFamily="34" charset="0"/>
              <a:buChar char="•"/>
            </a:pPr>
            <a:r>
              <a:rPr lang="en-US" sz="2000">
                <a:solidFill>
                  <a:srgbClr val="FFFFFF"/>
                </a:solidFill>
              </a:rPr>
              <a:t>Plotting the values</a:t>
            </a:r>
            <a:endParaRPr lang="en-US" sz="2000">
              <a:solidFill>
                <a:srgbClr val="FFFFFF"/>
              </a:solidFill>
              <a:cs typeface="Calibri" panose="020F0502020204030204"/>
            </a:endParaRPr>
          </a:p>
          <a:p>
            <a:pPr marL="57150">
              <a:lnSpc>
                <a:spcPct val="90000"/>
              </a:lnSpc>
              <a:spcAft>
                <a:spcPts val="600"/>
              </a:spcAft>
            </a:pPr>
            <a:endParaRPr lang="en-US" sz="2000">
              <a:solidFill>
                <a:srgbClr val="FFFFFF"/>
              </a:solidFill>
              <a:cs typeface="Calibri" panose="020F0502020204030204"/>
            </a:endParaRPr>
          </a:p>
          <a:p>
            <a:pPr marL="285750" indent="-228600">
              <a:lnSpc>
                <a:spcPct val="90000"/>
              </a:lnSpc>
              <a:spcAft>
                <a:spcPts val="600"/>
              </a:spcAft>
              <a:buFont typeface="Arial" panose="020B0604020202020204" pitchFamily="34" charset="0"/>
              <a:buChar char="•"/>
            </a:pPr>
            <a:r>
              <a:rPr lang="en-US" sz="2000">
                <a:solidFill>
                  <a:srgbClr val="FFFFFF"/>
                </a:solidFill>
              </a:rPr>
              <a:t>Updating the layouts</a:t>
            </a:r>
            <a:endParaRPr lang="en-US" sz="2000">
              <a:solidFill>
                <a:srgbClr val="FFFFFF"/>
              </a:solidFill>
              <a:cs typeface="Calibri" panose="020F0502020204030204"/>
            </a:endParaRPr>
          </a:p>
        </p:txBody>
      </p:sp>
      <p:sp>
        <p:nvSpPr>
          <p:cNvPr id="5" name="TextBox 4">
            <a:extLst>
              <a:ext uri="{FF2B5EF4-FFF2-40B4-BE49-F238E27FC236}">
                <a16:creationId xmlns:a16="http://schemas.microsoft.com/office/drawing/2014/main" id="{2C93EE95-628D-4FFB-9C5F-CDD012A03947}"/>
              </a:ext>
            </a:extLst>
          </p:cNvPr>
          <p:cNvSpPr txBox="1"/>
          <p:nvPr/>
        </p:nvSpPr>
        <p:spPr>
          <a:xfrm>
            <a:off x="1902781" y="2946617"/>
            <a:ext cx="24613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800">
                <a:cs typeface="Calibri"/>
              </a:rPr>
              <a:t>Visualizing the data</a:t>
            </a:r>
          </a:p>
        </p:txBody>
      </p:sp>
    </p:spTree>
    <p:extLst>
      <p:ext uri="{BB962C8B-B14F-4D97-AF65-F5344CB8AC3E}">
        <p14:creationId xmlns:p14="http://schemas.microsoft.com/office/powerpoint/2010/main" val="711730704"/>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Graphical user interface, text&#10;&#10;Description automatically generated">
            <a:extLst>
              <a:ext uri="{FF2B5EF4-FFF2-40B4-BE49-F238E27FC236}">
                <a16:creationId xmlns:a16="http://schemas.microsoft.com/office/drawing/2014/main" id="{A52AB28E-316A-45E2-9FF4-366D2795B745}"/>
              </a:ext>
            </a:extLst>
          </p:cNvPr>
          <p:cNvPicPr>
            <a:picLocks noChangeAspect="1"/>
          </p:cNvPicPr>
          <p:nvPr/>
        </p:nvPicPr>
        <p:blipFill>
          <a:blip r:embed="rId2"/>
          <a:stretch>
            <a:fillRect/>
          </a:stretch>
        </p:blipFill>
        <p:spPr>
          <a:xfrm>
            <a:off x="457202" y="912820"/>
            <a:ext cx="5426764" cy="1722997"/>
          </a:xfrm>
          <a:prstGeom prst="rect">
            <a:avLst/>
          </a:prstGeom>
        </p:spPr>
      </p:pic>
      <p:pic>
        <p:nvPicPr>
          <p:cNvPr id="3" name="Picture 3" descr="Text&#10;&#10;Description automatically generated">
            <a:extLst>
              <a:ext uri="{FF2B5EF4-FFF2-40B4-BE49-F238E27FC236}">
                <a16:creationId xmlns:a16="http://schemas.microsoft.com/office/drawing/2014/main" id="{770D8DE9-F1FB-4F16-BFD7-7FA057441EB3}"/>
              </a:ext>
            </a:extLst>
          </p:cNvPr>
          <p:cNvPicPr>
            <a:picLocks noChangeAspect="1"/>
          </p:cNvPicPr>
          <p:nvPr/>
        </p:nvPicPr>
        <p:blipFill>
          <a:blip r:embed="rId3"/>
          <a:stretch>
            <a:fillRect/>
          </a:stretch>
        </p:blipFill>
        <p:spPr>
          <a:xfrm>
            <a:off x="457201" y="4482266"/>
            <a:ext cx="5426764" cy="1058219"/>
          </a:xfrm>
          <a:prstGeom prst="rect">
            <a:avLst/>
          </a:prstGeom>
        </p:spPr>
      </p:pic>
      <p:sp>
        <p:nvSpPr>
          <p:cNvPr id="10" name="Rectangle 9">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chart&#10;&#10;Description automatically generated">
            <a:extLst>
              <a:ext uri="{FF2B5EF4-FFF2-40B4-BE49-F238E27FC236}">
                <a16:creationId xmlns:a16="http://schemas.microsoft.com/office/drawing/2014/main" id="{03C3F5FC-C88F-4E86-8662-3FE67FFD7B63}"/>
              </a:ext>
            </a:extLst>
          </p:cNvPr>
          <p:cNvPicPr>
            <a:picLocks noChangeAspect="1"/>
          </p:cNvPicPr>
          <p:nvPr/>
        </p:nvPicPr>
        <p:blipFill>
          <a:blip r:embed="rId4"/>
          <a:stretch>
            <a:fillRect/>
          </a:stretch>
        </p:blipFill>
        <p:spPr>
          <a:xfrm>
            <a:off x="6308034" y="2183157"/>
            <a:ext cx="5426764" cy="2347075"/>
          </a:xfrm>
          <a:prstGeom prst="rect">
            <a:avLst/>
          </a:prstGeom>
        </p:spPr>
      </p:pic>
    </p:spTree>
    <p:extLst>
      <p:ext uri="{BB962C8B-B14F-4D97-AF65-F5344CB8AC3E}">
        <p14:creationId xmlns:p14="http://schemas.microsoft.com/office/powerpoint/2010/main" val="1390991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8E1922-B943-4D19-B1C9-F82D477D4EC2}"/>
              </a:ext>
            </a:extLst>
          </p:cNvPr>
          <p:cNvSpPr txBox="1"/>
          <p:nvPr/>
        </p:nvSpPr>
        <p:spPr>
          <a:xfrm>
            <a:off x="762001" y="803325"/>
            <a:ext cx="5314536"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a:latin typeface="+mj-lt"/>
                <a:ea typeface="+mj-ea"/>
                <a:cs typeface="+mj-cs"/>
              </a:rPr>
              <a:t>Abstract</a:t>
            </a:r>
          </a:p>
        </p:txBody>
      </p:sp>
      <p:sp>
        <p:nvSpPr>
          <p:cNvPr id="4" name="TextBox 3">
            <a:extLst>
              <a:ext uri="{FF2B5EF4-FFF2-40B4-BE49-F238E27FC236}">
                <a16:creationId xmlns:a16="http://schemas.microsoft.com/office/drawing/2014/main" id="{9FC73713-5F32-4264-AFA6-AAE28E114D8F}"/>
              </a:ext>
            </a:extLst>
          </p:cNvPr>
          <p:cNvSpPr txBox="1"/>
          <p:nvPr/>
        </p:nvSpPr>
        <p:spPr>
          <a:xfrm>
            <a:off x="762000" y="2279018"/>
            <a:ext cx="5314543" cy="337592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Weather forecasting is the application of science  and technology to predict the state of the atmosphere for a given location.</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Here this system will predict weather based on parameters such as temperature, humidity and wind.</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endParaRPr lang="en-US"/>
          </a:p>
        </p:txBody>
      </p:sp>
      <p:sp>
        <p:nvSpPr>
          <p:cNvPr id="19" name="Freeform: Shape 1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5" descr="Graphical user interface, application&#10;&#10;Description automatically generated">
            <a:extLst>
              <a:ext uri="{FF2B5EF4-FFF2-40B4-BE49-F238E27FC236}">
                <a16:creationId xmlns:a16="http://schemas.microsoft.com/office/drawing/2014/main" id="{BEC3B2B7-B4AF-4FF6-86A2-FF55193A37D5}"/>
              </a:ext>
            </a:extLst>
          </p:cNvPr>
          <p:cNvPicPr>
            <a:picLocks noChangeAspect="1"/>
          </p:cNvPicPr>
          <p:nvPr/>
        </p:nvPicPr>
        <p:blipFill rotWithShape="1">
          <a:blip r:embed="rId2"/>
          <a:srcRect r="-3" b="6214"/>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47390186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icture containing text, blackboard&#10;&#10;Description automatically generated">
            <a:extLst>
              <a:ext uri="{FF2B5EF4-FFF2-40B4-BE49-F238E27FC236}">
                <a16:creationId xmlns:a16="http://schemas.microsoft.com/office/drawing/2014/main" id="{85802CF5-8974-4B5B-845C-7701CCE3A02C}"/>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extBox 1">
            <a:extLst>
              <a:ext uri="{FF2B5EF4-FFF2-40B4-BE49-F238E27FC236}">
                <a16:creationId xmlns:a16="http://schemas.microsoft.com/office/drawing/2014/main" id="{02C17D92-7B14-4424-AB79-FD9E43AF419F}"/>
              </a:ext>
            </a:extLst>
          </p:cNvPr>
          <p:cNvSpPr txBox="1"/>
          <p:nvPr/>
        </p:nvSpPr>
        <p:spPr>
          <a:xfrm>
            <a:off x="838200" y="1122362"/>
            <a:ext cx="10515600" cy="290051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4400">
                <a:solidFill>
                  <a:srgbClr val="FFFFFF"/>
                </a:solidFill>
                <a:latin typeface="+mj-lt"/>
                <a:ea typeface="+mj-ea"/>
                <a:cs typeface="+mj-cs"/>
              </a:rPr>
              <a:t>Requirements</a:t>
            </a:r>
          </a:p>
        </p:txBody>
      </p:sp>
    </p:spTree>
    <p:extLst>
      <p:ext uri="{BB962C8B-B14F-4D97-AF65-F5344CB8AC3E}">
        <p14:creationId xmlns:p14="http://schemas.microsoft.com/office/powerpoint/2010/main" val="3077040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Graphical user interface, application&#10;&#10;Description automatically generated">
            <a:extLst>
              <a:ext uri="{FF2B5EF4-FFF2-40B4-BE49-F238E27FC236}">
                <a16:creationId xmlns:a16="http://schemas.microsoft.com/office/drawing/2014/main" id="{C0DADAE8-EB65-4E8C-999F-C28BCC5D8B54}"/>
              </a:ext>
            </a:extLst>
          </p:cNvPr>
          <p:cNvPicPr>
            <a:picLocks noChangeAspect="1"/>
          </p:cNvPicPr>
          <p:nvPr/>
        </p:nvPicPr>
        <p:blipFill rotWithShape="1">
          <a:blip r:embed="rId2">
            <a:alphaModFix amt="50000"/>
          </a:blip>
          <a:srcRect t="7865" b="7865"/>
          <a:stretch/>
        </p:blipFill>
        <p:spPr>
          <a:xfrm>
            <a:off x="20" y="10"/>
            <a:ext cx="12191980" cy="6857990"/>
          </a:xfrm>
          <a:prstGeom prst="rect">
            <a:avLst/>
          </a:prstGeom>
        </p:spPr>
      </p:pic>
      <p:sp>
        <p:nvSpPr>
          <p:cNvPr id="31"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47C3BD5-3F26-48BC-BCB2-8CF9494FE784}"/>
              </a:ext>
            </a:extLst>
          </p:cNvPr>
          <p:cNvSpPr txBox="1"/>
          <p:nvPr/>
        </p:nvSpPr>
        <p:spPr>
          <a:xfrm>
            <a:off x="4976031" y="963877"/>
            <a:ext cx="6377769" cy="493024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400" dirty="0">
                <a:solidFill>
                  <a:schemeClr val="bg1"/>
                </a:solidFill>
              </a:rPr>
              <a:t>Operating System - Windows 10</a:t>
            </a:r>
          </a:p>
          <a:p>
            <a:pPr marL="285750" indent="-228600">
              <a:lnSpc>
                <a:spcPct val="90000"/>
              </a:lnSpc>
              <a:spcAft>
                <a:spcPts val="600"/>
              </a:spcAft>
              <a:buFont typeface="Arial" panose="020B0604020202020204" pitchFamily="34" charset="0"/>
              <a:buChar char="•"/>
            </a:pPr>
            <a:r>
              <a:rPr lang="en-US" sz="2400" dirty="0">
                <a:solidFill>
                  <a:schemeClr val="bg1"/>
                </a:solidFill>
              </a:rPr>
              <a:t>Languages - Python</a:t>
            </a:r>
            <a:endParaRPr lang="en-US" sz="2400" dirty="0">
              <a:solidFill>
                <a:schemeClr val="bg1"/>
              </a:solidFill>
              <a:cs typeface="Calibri"/>
            </a:endParaRPr>
          </a:p>
          <a:p>
            <a:pPr marL="285750" indent="-228600">
              <a:lnSpc>
                <a:spcPct val="90000"/>
              </a:lnSpc>
              <a:spcAft>
                <a:spcPts val="600"/>
              </a:spcAft>
              <a:buFont typeface="Arial" panose="020B0604020202020204" pitchFamily="34" charset="0"/>
              <a:buChar char="•"/>
            </a:pPr>
            <a:r>
              <a:rPr lang="en-US" sz="2400" dirty="0">
                <a:solidFill>
                  <a:schemeClr val="bg1"/>
                </a:solidFill>
              </a:rPr>
              <a:t>Datasets - Kaggle</a:t>
            </a:r>
            <a:endParaRPr lang="en-US" sz="2400" dirty="0">
              <a:solidFill>
                <a:schemeClr val="bg1"/>
              </a:solidFill>
              <a:cs typeface="Calibri"/>
            </a:endParaRPr>
          </a:p>
          <a:p>
            <a:pPr marL="285750" indent="-228600">
              <a:lnSpc>
                <a:spcPct val="90000"/>
              </a:lnSpc>
              <a:spcAft>
                <a:spcPts val="600"/>
              </a:spcAft>
              <a:buFont typeface="Arial" panose="020B0604020202020204" pitchFamily="34" charset="0"/>
              <a:buChar char="•"/>
            </a:pPr>
            <a:r>
              <a:rPr lang="en-US" sz="2400" dirty="0">
                <a:solidFill>
                  <a:schemeClr val="bg1"/>
                </a:solidFill>
              </a:rPr>
              <a:t>Environment - Google </a:t>
            </a:r>
            <a:r>
              <a:rPr lang="en-US" sz="2400" dirty="0" err="1">
                <a:solidFill>
                  <a:schemeClr val="bg1"/>
                </a:solidFill>
              </a:rPr>
              <a:t>Colab</a:t>
            </a:r>
            <a:endParaRPr lang="en-US" sz="2400" dirty="0" err="1">
              <a:solidFill>
                <a:schemeClr val="bg1"/>
              </a:solidFill>
              <a:cs typeface="Calibri"/>
            </a:endParaRPr>
          </a:p>
          <a:p>
            <a:pPr marL="285750" indent="-228600">
              <a:lnSpc>
                <a:spcPct val="90000"/>
              </a:lnSpc>
              <a:spcAft>
                <a:spcPts val="600"/>
              </a:spcAft>
              <a:buFont typeface="Arial" panose="020B0604020202020204" pitchFamily="34" charset="0"/>
              <a:buChar char="•"/>
            </a:pPr>
            <a:r>
              <a:rPr lang="en-US" sz="2400" dirty="0">
                <a:solidFill>
                  <a:schemeClr val="bg1"/>
                </a:solidFill>
              </a:rPr>
              <a:t>Libraries - </a:t>
            </a:r>
            <a:r>
              <a:rPr lang="en-US" sz="2400" dirty="0" err="1">
                <a:solidFill>
                  <a:schemeClr val="bg1"/>
                </a:solidFill>
              </a:rPr>
              <a:t>Sklearn</a:t>
            </a:r>
            <a:endParaRPr lang="en-US" sz="2400" dirty="0" err="1">
              <a:solidFill>
                <a:schemeClr val="bg1"/>
              </a:solidFill>
              <a:cs typeface="Calibri"/>
            </a:endParaRPr>
          </a:p>
        </p:txBody>
      </p:sp>
    </p:spTree>
    <p:extLst>
      <p:ext uri="{BB962C8B-B14F-4D97-AF65-F5344CB8AC3E}">
        <p14:creationId xmlns:p14="http://schemas.microsoft.com/office/powerpoint/2010/main" val="3118853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5" descr="Graphical user interface, application&#10;&#10;Description automatically generated">
            <a:extLst>
              <a:ext uri="{FF2B5EF4-FFF2-40B4-BE49-F238E27FC236}">
                <a16:creationId xmlns:a16="http://schemas.microsoft.com/office/drawing/2014/main" id="{C63BEC5A-EC51-46C5-AA33-7CFC8FEE3459}"/>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extBox 1">
            <a:extLst>
              <a:ext uri="{FF2B5EF4-FFF2-40B4-BE49-F238E27FC236}">
                <a16:creationId xmlns:a16="http://schemas.microsoft.com/office/drawing/2014/main" id="{02C17D92-7B14-4424-AB79-FD9E43AF419F}"/>
              </a:ext>
            </a:extLst>
          </p:cNvPr>
          <p:cNvSpPr txBox="1"/>
          <p:nvPr/>
        </p:nvSpPr>
        <p:spPr>
          <a:xfrm>
            <a:off x="1524000" y="1122362"/>
            <a:ext cx="9144000" cy="290051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dirty="0">
                <a:solidFill>
                  <a:srgbClr val="FFFFFF"/>
                </a:solidFill>
                <a:latin typeface="+mj-lt"/>
                <a:ea typeface="+mj-ea"/>
                <a:cs typeface="+mj-cs"/>
              </a:rPr>
              <a:t>Applications</a:t>
            </a:r>
          </a:p>
        </p:txBody>
      </p:sp>
    </p:spTree>
    <p:extLst>
      <p:ext uri="{BB962C8B-B14F-4D97-AF65-F5344CB8AC3E}">
        <p14:creationId xmlns:p14="http://schemas.microsoft.com/office/powerpoint/2010/main" val="1565202121"/>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erson walking in the rain with an umbrella&#10;&#10;Description automatically generated">
            <a:extLst>
              <a:ext uri="{FF2B5EF4-FFF2-40B4-BE49-F238E27FC236}">
                <a16:creationId xmlns:a16="http://schemas.microsoft.com/office/drawing/2014/main" id="{FC2AEECE-B0C8-4C47-B0E4-AE023252BCCB}"/>
              </a:ext>
            </a:extLst>
          </p:cNvPr>
          <p:cNvPicPr>
            <a:picLocks noChangeAspect="1"/>
          </p:cNvPicPr>
          <p:nvPr/>
        </p:nvPicPr>
        <p:blipFill rotWithShape="1">
          <a:blip r:embed="rId2">
            <a:alphaModFix amt="35000"/>
          </a:blip>
          <a:srcRect t="13732" b="3850"/>
          <a:stretch/>
        </p:blipFill>
        <p:spPr>
          <a:xfrm>
            <a:off x="20" y="10"/>
            <a:ext cx="12191980" cy="6857990"/>
          </a:xfrm>
          <a:prstGeom prst="rect">
            <a:avLst/>
          </a:prstGeom>
        </p:spPr>
      </p:pic>
      <p:cxnSp>
        <p:nvCxnSpPr>
          <p:cNvPr id="15" name="Straight Connector 1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FCEB804-7D0C-465D-B92C-E94C0441C5BA}"/>
              </a:ext>
            </a:extLst>
          </p:cNvPr>
          <p:cNvSpPr txBox="1"/>
          <p:nvPr/>
        </p:nvSpPr>
        <p:spPr>
          <a:xfrm>
            <a:off x="5155379" y="1065862"/>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solidFill>
                  <a:srgbClr val="FFFFFF"/>
                </a:solidFill>
              </a:rPr>
              <a:t>Air traffic</a:t>
            </a:r>
          </a:p>
          <a:p>
            <a:pPr marL="285750" indent="-228600">
              <a:lnSpc>
                <a:spcPct val="90000"/>
              </a:lnSpc>
              <a:spcAft>
                <a:spcPts val="600"/>
              </a:spcAft>
              <a:buFont typeface="Arial" panose="020B0604020202020204" pitchFamily="34" charset="0"/>
              <a:buChar char="•"/>
            </a:pPr>
            <a:r>
              <a:rPr lang="en-US" sz="2000">
                <a:solidFill>
                  <a:srgbClr val="FFFFFF"/>
                </a:solidFill>
              </a:rPr>
              <a:t>Marine</a:t>
            </a:r>
          </a:p>
          <a:p>
            <a:pPr marL="285750" indent="-228600">
              <a:lnSpc>
                <a:spcPct val="90000"/>
              </a:lnSpc>
              <a:spcAft>
                <a:spcPts val="600"/>
              </a:spcAft>
              <a:buFont typeface="Arial" panose="020B0604020202020204" pitchFamily="34" charset="0"/>
              <a:buChar char="•"/>
            </a:pPr>
            <a:r>
              <a:rPr lang="en-US" sz="2000">
                <a:solidFill>
                  <a:srgbClr val="FFFFFF"/>
                </a:solidFill>
              </a:rPr>
              <a:t>Agriculture</a:t>
            </a:r>
          </a:p>
          <a:p>
            <a:pPr marL="285750" indent="-228600">
              <a:lnSpc>
                <a:spcPct val="90000"/>
              </a:lnSpc>
              <a:spcAft>
                <a:spcPts val="600"/>
              </a:spcAft>
              <a:buFont typeface="Arial" panose="020B0604020202020204" pitchFamily="34" charset="0"/>
              <a:buChar char="•"/>
            </a:pPr>
            <a:r>
              <a:rPr lang="en-US" sz="2000">
                <a:solidFill>
                  <a:srgbClr val="FFFFFF"/>
                </a:solidFill>
              </a:rPr>
              <a:t>Forestry</a:t>
            </a:r>
          </a:p>
          <a:p>
            <a:pPr marL="285750" indent="-228600">
              <a:lnSpc>
                <a:spcPct val="90000"/>
              </a:lnSpc>
              <a:spcAft>
                <a:spcPts val="600"/>
              </a:spcAft>
              <a:buFont typeface="Arial" panose="020B0604020202020204" pitchFamily="34" charset="0"/>
              <a:buChar char="•"/>
            </a:pPr>
            <a:r>
              <a:rPr lang="en-US" sz="2000">
                <a:solidFill>
                  <a:srgbClr val="FFFFFF"/>
                </a:solidFill>
              </a:rPr>
              <a:t>Military</a:t>
            </a:r>
          </a:p>
          <a:p>
            <a:pPr marL="285750" indent="-228600">
              <a:lnSpc>
                <a:spcPct val="90000"/>
              </a:lnSpc>
              <a:spcAft>
                <a:spcPts val="600"/>
              </a:spcAft>
              <a:buFont typeface="Arial" panose="020B0604020202020204" pitchFamily="34" charset="0"/>
              <a:buChar char="•"/>
            </a:pPr>
            <a:r>
              <a:rPr lang="en-US" sz="2000">
                <a:solidFill>
                  <a:srgbClr val="FFFFFF"/>
                </a:solidFill>
              </a:rPr>
              <a:t>Navy</a:t>
            </a:r>
          </a:p>
        </p:txBody>
      </p:sp>
    </p:spTree>
    <p:extLst>
      <p:ext uri="{BB962C8B-B14F-4D97-AF65-F5344CB8AC3E}">
        <p14:creationId xmlns:p14="http://schemas.microsoft.com/office/powerpoint/2010/main" val="4279074758"/>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2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ood in a test tube">
            <a:extLst>
              <a:ext uri="{FF2B5EF4-FFF2-40B4-BE49-F238E27FC236}">
                <a16:creationId xmlns:a16="http://schemas.microsoft.com/office/drawing/2014/main" id="{E2123E93-6608-4021-87C8-249EA4BD579D}"/>
              </a:ext>
            </a:extLst>
          </p:cNvPr>
          <p:cNvPicPr>
            <a:picLocks noChangeAspect="1"/>
          </p:cNvPicPr>
          <p:nvPr/>
        </p:nvPicPr>
        <p:blipFill rotWithShape="1">
          <a:blip r:embed="rId2">
            <a:alphaModFix amt="50000"/>
          </a:blip>
          <a:srcRect t="3326" b="12404"/>
          <a:stretch/>
        </p:blipFill>
        <p:spPr>
          <a:xfrm>
            <a:off x="20" y="1"/>
            <a:ext cx="12191980" cy="6857999"/>
          </a:xfrm>
          <a:prstGeom prst="rect">
            <a:avLst/>
          </a:prstGeom>
        </p:spPr>
      </p:pic>
      <p:sp>
        <p:nvSpPr>
          <p:cNvPr id="2" name="TextBox 1">
            <a:extLst>
              <a:ext uri="{FF2B5EF4-FFF2-40B4-BE49-F238E27FC236}">
                <a16:creationId xmlns:a16="http://schemas.microsoft.com/office/drawing/2014/main" id="{02C17D92-7B14-4424-AB79-FD9E43AF419F}"/>
              </a:ext>
            </a:extLst>
          </p:cNvPr>
          <p:cNvSpPr txBox="1"/>
          <p:nvPr/>
        </p:nvSpPr>
        <p:spPr>
          <a:xfrm>
            <a:off x="1524000" y="1122362"/>
            <a:ext cx="9144000" cy="290051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a:solidFill>
                  <a:srgbClr val="FFFFFF"/>
                </a:solidFill>
                <a:latin typeface="+mj-lt"/>
                <a:ea typeface="+mj-ea"/>
                <a:cs typeface="+mj-cs"/>
              </a:rPr>
              <a:t>Conclusion</a:t>
            </a:r>
          </a:p>
        </p:txBody>
      </p:sp>
    </p:spTree>
    <p:extLst>
      <p:ext uri="{BB962C8B-B14F-4D97-AF65-F5344CB8AC3E}">
        <p14:creationId xmlns:p14="http://schemas.microsoft.com/office/powerpoint/2010/main" val="174520334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ze">
            <a:extLst>
              <a:ext uri="{FF2B5EF4-FFF2-40B4-BE49-F238E27FC236}">
                <a16:creationId xmlns:a16="http://schemas.microsoft.com/office/drawing/2014/main" id="{FF2D78EB-C198-4456-97B6-6AE936441531}"/>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graphicFrame>
        <p:nvGraphicFramePr>
          <p:cNvPr id="12" name="TextBox 1">
            <a:extLst>
              <a:ext uri="{FF2B5EF4-FFF2-40B4-BE49-F238E27FC236}">
                <a16:creationId xmlns:a16="http://schemas.microsoft.com/office/drawing/2014/main" id="{2C6A9947-CD21-4DE4-B573-23767F845972}"/>
              </a:ext>
            </a:extLst>
          </p:cNvPr>
          <p:cNvGraphicFramePr/>
          <p:nvPr>
            <p:extLst>
              <p:ext uri="{D42A27DB-BD31-4B8C-83A1-F6EECF244321}">
                <p14:modId xmlns:p14="http://schemas.microsoft.com/office/powerpoint/2010/main" val="2072083051"/>
              </p:ext>
            </p:extLst>
          </p:nvPr>
        </p:nvGraphicFramePr>
        <p:xfrm>
          <a:off x="838200" y="125151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2774949"/>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 picture containing indoor&#10;&#10;Description automatically generated">
            <a:extLst>
              <a:ext uri="{FF2B5EF4-FFF2-40B4-BE49-F238E27FC236}">
                <a16:creationId xmlns:a16="http://schemas.microsoft.com/office/drawing/2014/main" id="{51E1297F-6BC7-479C-B5AF-20D1E611BE5F}"/>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extBox 1">
            <a:extLst>
              <a:ext uri="{FF2B5EF4-FFF2-40B4-BE49-F238E27FC236}">
                <a16:creationId xmlns:a16="http://schemas.microsoft.com/office/drawing/2014/main" id="{02C17D92-7B14-4424-AB79-FD9E43AF419F}"/>
              </a:ext>
            </a:extLst>
          </p:cNvPr>
          <p:cNvSpPr txBox="1"/>
          <p:nvPr/>
        </p:nvSpPr>
        <p:spPr>
          <a:xfrm>
            <a:off x="1524000" y="1122362"/>
            <a:ext cx="9144000" cy="290051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a:solidFill>
                  <a:srgbClr val="FFFFFF"/>
                </a:solidFill>
                <a:latin typeface="+mj-lt"/>
                <a:ea typeface="+mj-ea"/>
                <a:cs typeface="+mj-cs"/>
              </a:rPr>
              <a:t>References</a:t>
            </a:r>
          </a:p>
        </p:txBody>
      </p:sp>
    </p:spTree>
    <p:extLst>
      <p:ext uri="{BB962C8B-B14F-4D97-AF65-F5344CB8AC3E}">
        <p14:creationId xmlns:p14="http://schemas.microsoft.com/office/powerpoint/2010/main" val="4245950995"/>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F9EFFA6-E911-4F85-B3AA-0165B3A17F0B}"/>
              </a:ext>
            </a:extLst>
          </p:cNvPr>
          <p:cNvPicPr>
            <a:picLocks noChangeAspect="1"/>
          </p:cNvPicPr>
          <p:nvPr/>
        </p:nvPicPr>
        <p:blipFill rotWithShape="1">
          <a:blip r:embed="rId2">
            <a:alphaModFix amt="35000"/>
          </a:blip>
          <a:srcRect t="1241" b="14490"/>
          <a:stretch/>
        </p:blipFill>
        <p:spPr>
          <a:xfrm>
            <a:off x="20" y="10"/>
            <a:ext cx="12191980" cy="6857990"/>
          </a:xfrm>
          <a:prstGeom prst="rect">
            <a:avLst/>
          </a:prstGeom>
        </p:spPr>
      </p:pic>
      <p:graphicFrame>
        <p:nvGraphicFramePr>
          <p:cNvPr id="4" name="TextBox 1">
            <a:extLst>
              <a:ext uri="{FF2B5EF4-FFF2-40B4-BE49-F238E27FC236}">
                <a16:creationId xmlns:a16="http://schemas.microsoft.com/office/drawing/2014/main" id="{4207113D-C01C-4FEE-89BC-94F4E4C699F5}"/>
              </a:ext>
            </a:extLst>
          </p:cNvPr>
          <p:cNvGraphicFramePr/>
          <p:nvPr>
            <p:extLst>
              <p:ext uri="{D42A27DB-BD31-4B8C-83A1-F6EECF244321}">
                <p14:modId xmlns:p14="http://schemas.microsoft.com/office/powerpoint/2010/main" val="4153223880"/>
              </p:ext>
            </p:extLst>
          </p:nvPr>
        </p:nvGraphicFramePr>
        <p:xfrm>
          <a:off x="1344982" y="1518215"/>
          <a:ext cx="9639300" cy="3817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508321"/>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picture containing indoor, glass&#10;&#10;Description automatically generated">
            <a:extLst>
              <a:ext uri="{FF2B5EF4-FFF2-40B4-BE49-F238E27FC236}">
                <a16:creationId xmlns:a16="http://schemas.microsoft.com/office/drawing/2014/main" id="{50EC901B-DA53-445F-A456-935835D44EDE}"/>
              </a:ext>
            </a:extLst>
          </p:cNvPr>
          <p:cNvPicPr>
            <a:picLocks noChangeAspect="1"/>
          </p:cNvPicPr>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3836208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8E1922-B943-4D19-B1C9-F82D477D4EC2}"/>
              </a:ext>
            </a:extLst>
          </p:cNvPr>
          <p:cNvSpPr txBox="1"/>
          <p:nvPr/>
        </p:nvSpPr>
        <p:spPr>
          <a:xfrm>
            <a:off x="801098" y="1396289"/>
            <a:ext cx="5712824"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kern="1200">
                <a:solidFill>
                  <a:schemeClr val="tx1"/>
                </a:solidFill>
                <a:latin typeface="+mj-lt"/>
                <a:ea typeface="+mj-ea"/>
                <a:cs typeface="+mj-cs"/>
              </a:rPr>
              <a:t>Introduction</a:t>
            </a:r>
          </a:p>
        </p:txBody>
      </p:sp>
      <p:sp>
        <p:nvSpPr>
          <p:cNvPr id="4" name="TextBox 3">
            <a:extLst>
              <a:ext uri="{FF2B5EF4-FFF2-40B4-BE49-F238E27FC236}">
                <a16:creationId xmlns:a16="http://schemas.microsoft.com/office/drawing/2014/main" id="{9FC73713-5F32-4264-AFA6-AAE28E114D8F}"/>
              </a:ext>
            </a:extLst>
          </p:cNvPr>
          <p:cNvSpPr txBox="1"/>
          <p:nvPr/>
        </p:nvSpPr>
        <p:spPr>
          <a:xfrm>
            <a:off x="805543" y="2871982"/>
            <a:ext cx="4558309" cy="31816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a:t>Weather forecasts are made by collecting as much data as possible about the current state of the atmosphere (particularly the temperature, humidity and wind) and using understanding of atmospheric processes (through meteorology) to determine how the atmosphere evolves in the future.</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endParaRPr lang="en-US"/>
          </a:p>
        </p:txBody>
      </p:sp>
      <p:sp>
        <p:nvSpPr>
          <p:cNvPr id="70" name="Oval 72">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4761"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Freeform: Shape 74">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descr="Graphical user interface, application&#10;&#10;Description automatically generated">
            <a:extLst>
              <a:ext uri="{FF2B5EF4-FFF2-40B4-BE49-F238E27FC236}">
                <a16:creationId xmlns:a16="http://schemas.microsoft.com/office/drawing/2014/main" id="{1ED0DC6C-153D-4C69-994C-A2B3E03ECA0F}"/>
              </a:ext>
            </a:extLst>
          </p:cNvPr>
          <p:cNvPicPr>
            <a:picLocks noChangeAspect="1"/>
          </p:cNvPicPr>
          <p:nvPr/>
        </p:nvPicPr>
        <p:blipFill rotWithShape="1">
          <a:blip r:embed="rId2"/>
          <a:srcRect t="15830" r="-2" b="27919"/>
          <a:stretch/>
        </p:blipFill>
        <p:spPr>
          <a:xfrm>
            <a:off x="5969353" y="2815228"/>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2" name="Picture 4">
            <a:extLst>
              <a:ext uri="{FF2B5EF4-FFF2-40B4-BE49-F238E27FC236}">
                <a16:creationId xmlns:a16="http://schemas.microsoft.com/office/drawing/2014/main" id="{75584998-39B4-4D3F-9289-5D38937FCF9D}"/>
              </a:ext>
            </a:extLst>
          </p:cNvPr>
          <p:cNvPicPr>
            <a:picLocks noChangeAspect="1"/>
          </p:cNvPicPr>
          <p:nvPr/>
        </p:nvPicPr>
        <p:blipFill rotWithShape="1">
          <a:blip r:embed="rId3"/>
          <a:srcRect l="13214" r="4" b="4"/>
          <a:stretch/>
        </p:blipFill>
        <p:spPr>
          <a:xfrm>
            <a:off x="8160603" y="2"/>
            <a:ext cx="4034316" cy="3486455"/>
          </a:xfrm>
          <a:custGeom>
            <a:avLst/>
            <a:gdLst/>
            <a:ahLst/>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p:spPr>
      </p:pic>
      <p:sp>
        <p:nvSpPr>
          <p:cNvPr id="72" name="Freeform: Shape 76">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8" descr="A picture containing text&#10;&#10;Description automatically generated">
            <a:extLst>
              <a:ext uri="{FF2B5EF4-FFF2-40B4-BE49-F238E27FC236}">
                <a16:creationId xmlns:a16="http://schemas.microsoft.com/office/drawing/2014/main" id="{15C2E29B-4B7E-4046-9B83-4CF4BA40FF28}"/>
              </a:ext>
            </a:extLst>
          </p:cNvPr>
          <p:cNvPicPr>
            <a:picLocks noChangeAspect="1"/>
          </p:cNvPicPr>
          <p:nvPr/>
        </p:nvPicPr>
        <p:blipFill rotWithShape="1">
          <a:blip r:embed="rId4"/>
          <a:srcRect t="11303" r="-4" b="3926"/>
          <a:stretch/>
        </p:blipFill>
        <p:spPr>
          <a:xfrm>
            <a:off x="9053088" y="4197217"/>
            <a:ext cx="3138912" cy="2660795"/>
          </a:xfrm>
          <a:custGeom>
            <a:avLst/>
            <a:gdLst/>
            <a:ahLst/>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p:spPr>
      </p:pic>
    </p:spTree>
    <p:extLst>
      <p:ext uri="{BB962C8B-B14F-4D97-AF65-F5344CB8AC3E}">
        <p14:creationId xmlns:p14="http://schemas.microsoft.com/office/powerpoint/2010/main" val="388051492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blur&#10;&#10;Description automatically generated">
            <a:extLst>
              <a:ext uri="{FF2B5EF4-FFF2-40B4-BE49-F238E27FC236}">
                <a16:creationId xmlns:a16="http://schemas.microsoft.com/office/drawing/2014/main" id="{BDD1478D-7954-48D2-87A0-439150FC0361}"/>
              </a:ext>
            </a:extLst>
          </p:cNvPr>
          <p:cNvPicPr>
            <a:picLocks noChangeAspect="1"/>
          </p:cNvPicPr>
          <p:nvPr/>
        </p:nvPicPr>
        <p:blipFill rotWithShape="1">
          <a:blip r:embed="rId2">
            <a:alphaModFix amt="50000"/>
          </a:blip>
          <a:srcRect t="11836" b="3578"/>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D5E86029-597C-4BF4-AEA2-00F05B7CD578}"/>
              </a:ext>
            </a:extLst>
          </p:cNvPr>
          <p:cNvSpPr txBox="1"/>
          <p:nvPr/>
        </p:nvSpPr>
        <p:spPr>
          <a:xfrm>
            <a:off x="1524000" y="1122362"/>
            <a:ext cx="9144000" cy="290051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dirty="0">
                <a:solidFill>
                  <a:srgbClr val="FFFFFF"/>
                </a:solidFill>
                <a:latin typeface="+mj-lt"/>
                <a:ea typeface="+mj-ea"/>
                <a:cs typeface="+mj-cs"/>
              </a:rPr>
              <a:t>Literature Survey</a:t>
            </a:r>
          </a:p>
        </p:txBody>
      </p:sp>
    </p:spTree>
    <p:extLst>
      <p:ext uri="{BB962C8B-B14F-4D97-AF65-F5344CB8AC3E}">
        <p14:creationId xmlns:p14="http://schemas.microsoft.com/office/powerpoint/2010/main" val="306028154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green treetops">
            <a:extLst>
              <a:ext uri="{FF2B5EF4-FFF2-40B4-BE49-F238E27FC236}">
                <a16:creationId xmlns:a16="http://schemas.microsoft.com/office/drawing/2014/main" id="{14221DD0-C8FF-4014-BD4B-D90E2EA0203F}"/>
              </a:ext>
            </a:extLst>
          </p:cNvPr>
          <p:cNvPicPr>
            <a:picLocks noChangeAspect="1"/>
          </p:cNvPicPr>
          <p:nvPr/>
        </p:nvPicPr>
        <p:blipFill rotWithShape="1">
          <a:blip r:embed="rId2">
            <a:alphaModFix amt="35000"/>
          </a:blip>
          <a:srcRect t="10310" r="-2" b="5292"/>
          <a:stretch/>
        </p:blipFill>
        <p:spPr>
          <a:xfrm>
            <a:off x="20" y="1"/>
            <a:ext cx="12191980" cy="6857999"/>
          </a:xfrm>
          <a:prstGeom prst="rect">
            <a:avLst/>
          </a:prstGeom>
        </p:spPr>
      </p:pic>
      <p:sp>
        <p:nvSpPr>
          <p:cNvPr id="2" name="TextBox 1">
            <a:extLst>
              <a:ext uri="{FF2B5EF4-FFF2-40B4-BE49-F238E27FC236}">
                <a16:creationId xmlns:a16="http://schemas.microsoft.com/office/drawing/2014/main" id="{251EF392-5BEC-4E6B-93DC-481EC82045F9}"/>
              </a:ext>
            </a:extLst>
          </p:cNvPr>
          <p:cNvSpPr txBox="1"/>
          <p:nvPr/>
        </p:nvSpPr>
        <p:spPr>
          <a:xfrm>
            <a:off x="838201" y="1065862"/>
            <a:ext cx="3313164"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4000">
                <a:solidFill>
                  <a:srgbClr val="FFFFFF"/>
                </a:solidFill>
                <a:latin typeface="+mj-lt"/>
                <a:ea typeface="+mj-ea"/>
                <a:cs typeface="+mj-cs"/>
              </a:rPr>
              <a:t>Survey - 1</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8C1D49E-8AA4-4C9B-AAC2-54D7A75EADEB}"/>
              </a:ext>
            </a:extLst>
          </p:cNvPr>
          <p:cNvSpPr txBox="1"/>
          <p:nvPr/>
        </p:nvSpPr>
        <p:spPr>
          <a:xfrm>
            <a:off x="5155379" y="1065862"/>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dirty="0">
                <a:solidFill>
                  <a:srgbClr val="FFFFFF"/>
                </a:solidFill>
              </a:rPr>
              <a:t>Classification tasks are adapted by many experts in their own domains and are used by many researchers in various different applications.</a:t>
            </a:r>
          </a:p>
          <a:p>
            <a:pPr marL="57150">
              <a:lnSpc>
                <a:spcPct val="90000"/>
              </a:lnSpc>
              <a:spcAft>
                <a:spcPts val="600"/>
              </a:spcAft>
            </a:pPr>
            <a:endParaRPr lang="en-US" sz="2000" dirty="0">
              <a:solidFill>
                <a:srgbClr val="FFFFFF"/>
              </a:solidFill>
              <a:cs typeface="Calibri" panose="020F0502020204030204"/>
            </a:endParaRPr>
          </a:p>
          <a:p>
            <a:pPr marL="285750" indent="-228600">
              <a:lnSpc>
                <a:spcPct val="90000"/>
              </a:lnSpc>
              <a:spcAft>
                <a:spcPts val="600"/>
              </a:spcAft>
              <a:buFont typeface="Arial" panose="020B0604020202020204" pitchFamily="34" charset="0"/>
              <a:buChar char="•"/>
            </a:pPr>
            <a:r>
              <a:rPr lang="en-US" sz="2000" dirty="0">
                <a:solidFill>
                  <a:srgbClr val="FFFFFF"/>
                </a:solidFill>
              </a:rPr>
              <a:t>For constructing more reliable decision trees, multi-tree approaches are the best </a:t>
            </a:r>
            <a:endParaRPr lang="en-US" sz="2000" dirty="0">
              <a:solidFill>
                <a:srgbClr val="FFFFFF"/>
              </a:solidFill>
              <a:cs typeface="Calibri" panose="020F0502020204030204"/>
            </a:endParaRPr>
          </a:p>
        </p:txBody>
      </p:sp>
    </p:spTree>
    <p:extLst>
      <p:ext uri="{BB962C8B-B14F-4D97-AF65-F5344CB8AC3E}">
        <p14:creationId xmlns:p14="http://schemas.microsoft.com/office/powerpoint/2010/main" val="302872363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2" descr="Diagram, schematic&#10;&#10;Description automatically generated">
            <a:extLst>
              <a:ext uri="{FF2B5EF4-FFF2-40B4-BE49-F238E27FC236}">
                <a16:creationId xmlns:a16="http://schemas.microsoft.com/office/drawing/2014/main" id="{43861478-73C4-43E9-A3F3-CB0EC7C7BA7D}"/>
              </a:ext>
            </a:extLst>
          </p:cNvPr>
          <p:cNvPicPr>
            <a:picLocks noChangeAspect="1"/>
          </p:cNvPicPr>
          <p:nvPr/>
        </p:nvPicPr>
        <p:blipFill>
          <a:blip r:embed="rId2"/>
          <a:stretch>
            <a:fillRect/>
          </a:stretch>
        </p:blipFill>
        <p:spPr>
          <a:xfrm>
            <a:off x="2754845" y="643466"/>
            <a:ext cx="2825167" cy="5566833"/>
          </a:xfrm>
          <a:prstGeom prst="rect">
            <a:avLst/>
          </a:prstGeom>
        </p:spPr>
      </p:pic>
      <p:grpSp>
        <p:nvGrpSpPr>
          <p:cNvPr id="11" name="Group 10">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2"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201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green treetops">
            <a:extLst>
              <a:ext uri="{FF2B5EF4-FFF2-40B4-BE49-F238E27FC236}">
                <a16:creationId xmlns:a16="http://schemas.microsoft.com/office/drawing/2014/main" id="{14221DD0-C8FF-4014-BD4B-D90E2EA0203F}"/>
              </a:ext>
            </a:extLst>
          </p:cNvPr>
          <p:cNvPicPr>
            <a:picLocks noChangeAspect="1"/>
          </p:cNvPicPr>
          <p:nvPr/>
        </p:nvPicPr>
        <p:blipFill rotWithShape="1">
          <a:blip r:embed="rId2">
            <a:alphaModFix amt="35000"/>
          </a:blip>
          <a:srcRect t="10310" r="-2" b="5292"/>
          <a:stretch/>
        </p:blipFill>
        <p:spPr>
          <a:xfrm>
            <a:off x="20" y="1"/>
            <a:ext cx="12191980" cy="6857999"/>
          </a:xfrm>
          <a:prstGeom prst="rect">
            <a:avLst/>
          </a:prstGeom>
        </p:spPr>
      </p:pic>
      <p:sp>
        <p:nvSpPr>
          <p:cNvPr id="2" name="TextBox 1">
            <a:extLst>
              <a:ext uri="{FF2B5EF4-FFF2-40B4-BE49-F238E27FC236}">
                <a16:creationId xmlns:a16="http://schemas.microsoft.com/office/drawing/2014/main" id="{251EF392-5BEC-4E6B-93DC-481EC82045F9}"/>
              </a:ext>
            </a:extLst>
          </p:cNvPr>
          <p:cNvSpPr txBox="1"/>
          <p:nvPr/>
        </p:nvSpPr>
        <p:spPr>
          <a:xfrm>
            <a:off x="838201" y="1065862"/>
            <a:ext cx="3313164"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4000" dirty="0">
                <a:solidFill>
                  <a:srgbClr val="FFFFFF"/>
                </a:solidFill>
                <a:latin typeface="+mj-lt"/>
                <a:ea typeface="+mj-ea"/>
                <a:cs typeface="+mj-cs"/>
              </a:rPr>
              <a:t>Survey - 2</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8C1D49E-8AA4-4C9B-AAC2-54D7A75EADEB}"/>
              </a:ext>
            </a:extLst>
          </p:cNvPr>
          <p:cNvSpPr txBox="1"/>
          <p:nvPr/>
        </p:nvSpPr>
        <p:spPr>
          <a:xfrm>
            <a:off x="5155379" y="1065862"/>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IN" sz="2000" dirty="0">
                <a:ea typeface="+mn-lt"/>
                <a:cs typeface="+mn-lt"/>
              </a:rPr>
              <a:t>The Decision tree algorithm is programmed into a computer and data on the present atmospheric conditions are fed into the computer.</a:t>
            </a:r>
            <a:endParaRPr lang="en-IN">
              <a:ea typeface="+mn-lt"/>
              <a:cs typeface="+mn-lt"/>
            </a:endParaRPr>
          </a:p>
          <a:p>
            <a:pPr marL="57150">
              <a:lnSpc>
                <a:spcPct val="90000"/>
              </a:lnSpc>
              <a:spcAft>
                <a:spcPts val="600"/>
              </a:spcAft>
            </a:pPr>
            <a:endParaRPr lang="en-US" sz="2000" dirty="0">
              <a:solidFill>
                <a:srgbClr val="FFFFFF"/>
              </a:solidFill>
              <a:cs typeface="Calibri" panose="020F0502020204030204"/>
            </a:endParaRPr>
          </a:p>
          <a:p>
            <a:pPr marL="285750" indent="-228600">
              <a:lnSpc>
                <a:spcPct val="90000"/>
              </a:lnSpc>
              <a:spcAft>
                <a:spcPts val="600"/>
              </a:spcAft>
              <a:buFont typeface="Arial" panose="020B0604020202020204" pitchFamily="34" charset="0"/>
              <a:buChar char="•"/>
            </a:pPr>
            <a:r>
              <a:rPr lang="en-IN" sz="2000" dirty="0">
                <a:ea typeface="+mn-lt"/>
                <a:cs typeface="+mn-lt"/>
              </a:rPr>
              <a:t>The computer solves the algorithm to determine how the different atmospheric variables will change over the next few days or few months or years.</a:t>
            </a:r>
            <a:endParaRPr lang="en-US" sz="2000" dirty="0">
              <a:ea typeface="+mn-lt"/>
              <a:cs typeface="+mn-lt"/>
            </a:endParaRPr>
          </a:p>
        </p:txBody>
      </p:sp>
    </p:spTree>
    <p:extLst>
      <p:ext uri="{BB962C8B-B14F-4D97-AF65-F5344CB8AC3E}">
        <p14:creationId xmlns:p14="http://schemas.microsoft.com/office/powerpoint/2010/main" val="368866406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48</Slides>
  <Notes>0</Notes>
  <HiddenSlides>0</HiddenSlide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303</cp:revision>
  <dcterms:created xsi:type="dcterms:W3CDTF">2021-12-12T04:58:58Z</dcterms:created>
  <dcterms:modified xsi:type="dcterms:W3CDTF">2022-01-09T17:35:26Z</dcterms:modified>
</cp:coreProperties>
</file>